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57" r:id="rId3"/>
    <p:sldId id="258" r:id="rId4"/>
    <p:sldId id="259" r:id="rId5"/>
    <p:sldId id="260" r:id="rId6"/>
    <p:sldId id="262" r:id="rId7"/>
    <p:sldId id="263" r:id="rId8"/>
    <p:sldId id="264" r:id="rId9"/>
    <p:sldId id="265" r:id="rId10"/>
    <p:sldId id="266" r:id="rId11"/>
    <p:sldId id="267"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orbel" panose="020B0503020204020204" pitchFamily="34" charset="0"/>
      <p:regular r:id="rId18"/>
      <p:bold r:id="rId19"/>
      <p:italic r:id="rId20"/>
      <p:boldItalic r:id="rId21"/>
    </p:embeddedFont>
    <p:embeddedFont>
      <p:font typeface="Questrial" panose="020B060402020202020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e0aa1035c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e0aa1035c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e0aa1035c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e0aa1035c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e0aa1035c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g4e0aa1035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e0aa1035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g4e0aa1035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e0aa1035c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e0aa1035c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e0aa1035c_0_19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 sz="2400" b="0" i="0" u="none">
                <a:solidFill>
                  <a:srgbClr val="000000"/>
                </a:solidFill>
                <a:latin typeface="Times New Roman"/>
                <a:ea typeface="Times New Roman"/>
                <a:cs typeface="Times New Roman"/>
                <a:sym typeface="Times New Roman"/>
              </a:rPr>
              <a:t>5</a:t>
            </a:fld>
            <a:endParaRPr dirty="0"/>
          </a:p>
        </p:txBody>
      </p:sp>
      <p:sp>
        <p:nvSpPr>
          <p:cNvPr id="115" name="Google Shape;115;g4e0aa1035c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g4e0aa1035c_0_1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e0aa1035c_0_32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5" name="Google Shape;135;g4e0aa1035c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e0aa1035c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e0aa1035c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e0aa1035c_0_1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e0aa1035c_0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e0aa1035c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e0aa1035c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a:xfrm>
            <a:off x="3999309" y="4412457"/>
            <a:ext cx="3243033" cy="273844"/>
          </a:xfrm>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6729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13234" y="3974702"/>
            <a:ext cx="751403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605858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549830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2571749"/>
            <a:ext cx="6399611"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113234" y="3257550"/>
            <a:ext cx="751403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801693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583036"/>
            <a:ext cx="751403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33405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2914650"/>
            <a:ext cx="751403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4" y="3581400"/>
            <a:ext cx="751403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765966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2628900"/>
            <a:ext cx="7514035"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4" y="3257550"/>
            <a:ext cx="7514035"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064990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760380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514350"/>
            <a:ext cx="6014807" cy="382905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6759388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89877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3" y="4400349"/>
            <a:ext cx="413375" cy="273844"/>
          </a:xfrm>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4135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3583036"/>
            <a:ext cx="669806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253667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000250"/>
            <a:ext cx="3671291"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000250"/>
            <a:ext cx="3671292"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18057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1993900"/>
            <a:ext cx="3455391"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3233"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000250"/>
            <a:ext cx="3466903"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55975"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8515987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9047331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3959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514350"/>
            <a:ext cx="4680743"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228850"/>
            <a:ext cx="266184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781246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12043" y="2343149"/>
            <a:ext cx="406961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52709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51435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514351"/>
            <a:ext cx="7514035" cy="131444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4412457"/>
            <a:ext cx="857250"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2/1/2019</a:t>
            </a:fld>
            <a:endParaRPr lang="en-US" dirty="0"/>
          </a:p>
        </p:txBody>
      </p:sp>
      <p:sp>
        <p:nvSpPr>
          <p:cNvPr id="5" name="Footer Placeholder 4"/>
          <p:cNvSpPr>
            <a:spLocks noGrp="1"/>
          </p:cNvSpPr>
          <p:nvPr>
            <p:ph type="ftr" sz="quarter" idx="3"/>
          </p:nvPr>
        </p:nvSpPr>
        <p:spPr>
          <a:xfrm>
            <a:off x="1929210" y="4412457"/>
            <a:ext cx="5313133"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3" y="4412457"/>
            <a:ext cx="41337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812951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2196300" y="1035051"/>
            <a:ext cx="6430967" cy="19621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Keyboarding Vocab</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And Injury Prevention</a:t>
            </a:r>
            <a:endParaRPr dirty="0">
              <a:latin typeface="Arial" panose="020B0604020202020204" pitchFamily="34" charset="0"/>
              <a:cs typeface="Arial" panose="020B0604020202020204" pitchFamily="34" charset="0"/>
            </a:endParaRPr>
          </a:p>
        </p:txBody>
      </p:sp>
      <p:sp>
        <p:nvSpPr>
          <p:cNvPr id="93" name="Google Shape;93;p14"/>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CSA1 Keyboarding</a:t>
            </a:r>
            <a:endParaRPr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169550" y="3931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Arial" panose="020B0604020202020204" pitchFamily="34" charset="0"/>
                <a:ea typeface="Arial"/>
                <a:cs typeface="Arial" panose="020B0604020202020204" pitchFamily="34" charset="0"/>
                <a:sym typeface="Arial"/>
              </a:rPr>
              <a:t>More on eyestrain...</a:t>
            </a:r>
            <a:endParaRPr dirty="0">
              <a:latin typeface="Arial" panose="020B0604020202020204" pitchFamily="34" charset="0"/>
              <a:cs typeface="Arial" panose="020B0604020202020204" pitchFamily="34" charset="0"/>
            </a:endParaRPr>
          </a:p>
        </p:txBody>
      </p:sp>
      <p:sp>
        <p:nvSpPr>
          <p:cNvPr id="163" name="Google Shape;163;p24"/>
          <p:cNvSpPr txBox="1">
            <a:spLocks noGrp="1"/>
          </p:cNvSpPr>
          <p:nvPr>
            <p:ph type="body" idx="1"/>
          </p:nvPr>
        </p:nvSpPr>
        <p:spPr>
          <a:xfrm>
            <a:off x="819150" y="1179089"/>
            <a:ext cx="7856100" cy="3661500"/>
          </a:xfrm>
          <a:prstGeom prst="rect">
            <a:avLst/>
          </a:prstGeom>
        </p:spPr>
        <p:txBody>
          <a:bodyPr spcFirstLastPara="1" wrap="square" lIns="91425" tIns="91425" rIns="91425" bIns="91425" anchor="t" anchorCtr="0">
            <a:noAutofit/>
          </a:bodyPr>
          <a:lstStyle/>
          <a:p>
            <a:pPr marL="400050" indent="-285750">
              <a:buSzPts val="1800"/>
            </a:pPr>
            <a:r>
              <a:rPr lang="en" sz="1800" dirty="0">
                <a:solidFill>
                  <a:srgbClr val="000000"/>
                </a:solidFill>
                <a:latin typeface="Arial" panose="020B0604020202020204" pitchFamily="34" charset="0"/>
                <a:ea typeface="Arial"/>
                <a:cs typeface="Arial" panose="020B0604020202020204" pitchFamily="34" charset="0"/>
                <a:sym typeface="Arial"/>
              </a:rPr>
              <a:t>Eyestrain is primarily a result of overworking the muscles of the eyes.</a:t>
            </a:r>
            <a:endParaRPr sz="1800" dirty="0">
              <a:solidFill>
                <a:srgbClr val="000000"/>
              </a:solidFill>
              <a:latin typeface="Arial" panose="020B0604020202020204" pitchFamily="34" charset="0"/>
              <a:ea typeface="Arial"/>
              <a:cs typeface="Arial" panose="020B0604020202020204" pitchFamily="34" charset="0"/>
              <a:sym typeface="Arial"/>
            </a:endParaRPr>
          </a:p>
          <a:p>
            <a:pPr marL="400050" indent="-285750">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Four main reasons for eye strain</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Evolutionary difference between eyes designed for 3D vision at a distance and 2D monitors up close</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Glare on screens requires eyes to work harder to focus and see clearly.</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Monitor position may not be in natural range of vision</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Rapid, repetitive eye movements on screen and between screen and copy</a:t>
            </a:r>
            <a:endParaRPr sz="1800"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15000"/>
              </a:lnSpc>
              <a:spcBef>
                <a:spcPts val="1600"/>
              </a:spcBef>
              <a:spcAft>
                <a:spcPts val="1600"/>
              </a:spcAft>
              <a:buNone/>
            </a:pPr>
            <a:endParaRPr sz="18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1074075" y="116979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Ways to address eyestrain… </a:t>
            </a:r>
            <a:endParaRPr dirty="0">
              <a:latin typeface="Arial" panose="020B0604020202020204" pitchFamily="34" charset="0"/>
              <a:cs typeface="Arial" panose="020B0604020202020204" pitchFamily="34" charset="0"/>
            </a:endParaRPr>
          </a:p>
        </p:txBody>
      </p:sp>
      <p:sp>
        <p:nvSpPr>
          <p:cNvPr id="169" name="Google Shape;169;p25"/>
          <p:cNvSpPr txBox="1">
            <a:spLocks noGrp="1"/>
          </p:cNvSpPr>
          <p:nvPr>
            <p:ph type="body" idx="1"/>
          </p:nvPr>
        </p:nvSpPr>
        <p:spPr>
          <a:xfrm>
            <a:off x="877850" y="1990725"/>
            <a:ext cx="7447200" cy="2448000"/>
          </a:xfrm>
          <a:prstGeom prst="rect">
            <a:avLst/>
          </a:prstGeom>
        </p:spPr>
        <p:txBody>
          <a:bodyPr spcFirstLastPara="1" wrap="square" lIns="91425" tIns="91425" rIns="91425" bIns="91425" anchor="t" anchorCtr="0">
            <a:noAutofit/>
          </a:bodyPr>
          <a:lstStyle/>
          <a:p>
            <a:pPr marL="400050" indent="-285750">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Strategies to improve eye strain</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Take breaks and allow eyes to focus on things at a distance</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Reduce glare on screens (angle of screen, lighting, films applied to screens)</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Adjust monitor height to natural range of vision</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Use a copy holder to hold copy even with monitor height</a:t>
            </a:r>
            <a:endParaRPr sz="1800" dirty="0">
              <a:solidFill>
                <a:srgbClr val="000000"/>
              </a:solidFill>
              <a:latin typeface="Arial" panose="020B0604020202020204" pitchFamily="34" charset="0"/>
              <a:ea typeface="Arial"/>
              <a:cs typeface="Arial" panose="020B0604020202020204" pitchFamily="34" charset="0"/>
              <a:sym typeface="Arial"/>
            </a:endParaRPr>
          </a:p>
          <a:p>
            <a:pPr marL="0" lvl="0" indent="0" algn="l" rtl="0">
              <a:spcBef>
                <a:spcPts val="1600"/>
              </a:spcBef>
              <a:spcAft>
                <a:spcPts val="1600"/>
              </a:spcAft>
              <a:buNone/>
            </a:pPr>
            <a:endParaRPr sz="1800" dirty="0"/>
          </a:p>
        </p:txBody>
      </p:sp>
      <p:pic>
        <p:nvPicPr>
          <p:cNvPr id="170" name="Google Shape;170;p25"/>
          <p:cNvPicPr preferRelativeResize="0"/>
          <p:nvPr/>
        </p:nvPicPr>
        <p:blipFill>
          <a:blip r:embed="rId3">
            <a:alphaModFix/>
          </a:blip>
          <a:stretch>
            <a:fillRect/>
          </a:stretch>
        </p:blipFill>
        <p:spPr>
          <a:xfrm>
            <a:off x="5855575" y="525050"/>
            <a:ext cx="2214350" cy="159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Questrial"/>
              <a:buNone/>
            </a:pPr>
            <a:r>
              <a:rPr lang="en" sz="4400" b="0" i="0" u="none" strike="noStrike" cap="none" dirty="0">
                <a:solidFill>
                  <a:schemeClr val="dk2"/>
                </a:solidFill>
                <a:latin typeface="Arial" panose="020B0604020202020204" pitchFamily="34" charset="0"/>
                <a:cs typeface="Arial" panose="020B0604020202020204" pitchFamily="34" charset="0"/>
                <a:sym typeface="Questrial"/>
              </a:rPr>
              <a:t>1.01 Vocabulary Terms</a:t>
            </a:r>
            <a:endParaRPr dirty="0">
              <a:latin typeface="Arial" panose="020B0604020202020204" pitchFamily="34" charset="0"/>
              <a:cs typeface="Arial" panose="020B0604020202020204" pitchFamily="34" charset="0"/>
            </a:endParaRPr>
          </a:p>
        </p:txBody>
      </p:sp>
      <p:sp>
        <p:nvSpPr>
          <p:cNvPr id="99" name="Google Shape;99;p15"/>
          <p:cNvSpPr txBox="1">
            <a:spLocks noGrp="1"/>
          </p:cNvSpPr>
          <p:nvPr>
            <p:ph idx="1"/>
          </p:nvPr>
        </p:nvSpPr>
        <p:spPr>
          <a:xfrm>
            <a:off x="1113233" y="1585580"/>
            <a:ext cx="7514035" cy="2343151"/>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rgbClr val="000000"/>
              </a:buClr>
              <a:buSzPts val="3200"/>
            </a:pPr>
            <a:r>
              <a:rPr lang="en" sz="3200" b="0" i="0" u="sng" strike="noStrike" cap="none" dirty="0">
                <a:solidFill>
                  <a:srgbClr val="000000"/>
                </a:solidFill>
                <a:latin typeface="Arial" panose="020B0604020202020204" pitchFamily="34" charset="0"/>
                <a:cs typeface="Arial" panose="020B0604020202020204" pitchFamily="34" charset="0"/>
                <a:sym typeface="Questrial"/>
              </a:rPr>
              <a:t>Posture</a:t>
            </a:r>
            <a:r>
              <a:rPr lang="en" sz="3200" b="0" i="0" u="none" strike="noStrike" cap="none" dirty="0">
                <a:solidFill>
                  <a:srgbClr val="000000"/>
                </a:solidFill>
                <a:latin typeface="Arial" panose="020B0604020202020204" pitchFamily="34" charset="0"/>
                <a:cs typeface="Arial" panose="020B0604020202020204" pitchFamily="34" charset="0"/>
                <a:sym typeface="Questrial"/>
              </a:rPr>
              <a:t>:  The way the typist sits; the way the typist arms, wrists, fingers, legs, and feet are placed</a:t>
            </a:r>
            <a:endParaRPr sz="3200" dirty="0">
              <a:solidFill>
                <a:srgbClr val="000000"/>
              </a:solidFill>
              <a:latin typeface="Arial" panose="020B0604020202020204" pitchFamily="34" charset="0"/>
              <a:cs typeface="Arial" panose="020B0604020202020204" pitchFamily="34" charset="0"/>
            </a:endParaRPr>
          </a:p>
          <a:p>
            <a:pPr>
              <a:spcBef>
                <a:spcPts val="700"/>
              </a:spcBef>
              <a:spcAft>
                <a:spcPts val="1600"/>
              </a:spcAft>
              <a:buClr>
                <a:srgbClr val="000000"/>
              </a:buClr>
              <a:buSzPts val="3200"/>
            </a:pPr>
            <a:r>
              <a:rPr lang="en" sz="3200" b="0" i="0" u="sng" strike="noStrike" cap="none" dirty="0">
                <a:solidFill>
                  <a:srgbClr val="000000"/>
                </a:solidFill>
                <a:latin typeface="Arial" panose="020B0604020202020204" pitchFamily="34" charset="0"/>
                <a:cs typeface="Arial" panose="020B0604020202020204" pitchFamily="34" charset="0"/>
                <a:sym typeface="Questrial"/>
              </a:rPr>
              <a:t>Work area</a:t>
            </a:r>
            <a:r>
              <a:rPr lang="en" sz="3200" b="0" i="0" u="none" strike="noStrike" cap="none" dirty="0">
                <a:solidFill>
                  <a:srgbClr val="000000"/>
                </a:solidFill>
                <a:latin typeface="Arial" panose="020B0604020202020204" pitchFamily="34" charset="0"/>
                <a:cs typeface="Arial" panose="020B0604020202020204" pitchFamily="34" charset="0"/>
                <a:sym typeface="Questrial"/>
              </a:rPr>
              <a:t>:  Arrangement of the keyboard, copy, mouse, and other materials on the desk</a:t>
            </a:r>
            <a:endParaRPr sz="32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Questrial"/>
              <a:buNone/>
            </a:pPr>
            <a:r>
              <a:rPr lang="en" sz="4400" b="0" i="0" u="none" strike="noStrike" cap="none" dirty="0">
                <a:solidFill>
                  <a:schemeClr val="dk2"/>
                </a:solidFill>
                <a:latin typeface="Arial" panose="020B0604020202020204" pitchFamily="34" charset="0"/>
                <a:cs typeface="Arial" panose="020B0604020202020204" pitchFamily="34" charset="0"/>
                <a:sym typeface="Questrial"/>
              </a:rPr>
              <a:t>1.01 Vocabulary Terms</a:t>
            </a:r>
            <a:endParaRPr dirty="0">
              <a:latin typeface="Arial" panose="020B0604020202020204" pitchFamily="34" charset="0"/>
              <a:cs typeface="Arial" panose="020B0604020202020204" pitchFamily="34" charset="0"/>
            </a:endParaRPr>
          </a:p>
        </p:txBody>
      </p:sp>
      <p:sp>
        <p:nvSpPr>
          <p:cNvPr id="105" name="Google Shape;105;p16"/>
          <p:cNvSpPr txBox="1">
            <a:spLocks noGrp="1"/>
          </p:cNvSpPr>
          <p:nvPr>
            <p:ph idx="1"/>
          </p:nvPr>
        </p:nvSpPr>
        <p:spPr>
          <a:xfrm>
            <a:off x="1113233" y="1596213"/>
            <a:ext cx="7514035" cy="2343151"/>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rgbClr val="000000"/>
              </a:buClr>
              <a:buSzPts val="3200"/>
            </a:pPr>
            <a:r>
              <a:rPr lang="en" sz="3200" b="0" i="0" u="sng" strike="noStrike" cap="none" dirty="0">
                <a:solidFill>
                  <a:srgbClr val="000000"/>
                </a:solidFill>
                <a:latin typeface="Arial" panose="020B0604020202020204" pitchFamily="34" charset="0"/>
                <a:cs typeface="Arial" panose="020B0604020202020204" pitchFamily="34" charset="0"/>
                <a:sym typeface="Questrial"/>
              </a:rPr>
              <a:t>Technique</a:t>
            </a:r>
            <a:r>
              <a:rPr lang="en" sz="3200" b="0" i="0" u="none" strike="noStrike" cap="none" dirty="0">
                <a:solidFill>
                  <a:srgbClr val="000000"/>
                </a:solidFill>
                <a:latin typeface="Arial" panose="020B0604020202020204" pitchFamily="34" charset="0"/>
                <a:cs typeface="Arial" panose="020B0604020202020204" pitchFamily="34" charset="0"/>
                <a:sym typeface="Questrial"/>
              </a:rPr>
              <a:t>:  The form and keying style that a typist uses while operating the keyboard</a:t>
            </a:r>
            <a:endParaRPr sz="3200" dirty="0">
              <a:solidFill>
                <a:srgbClr val="000000"/>
              </a:solidFill>
              <a:latin typeface="Arial" panose="020B0604020202020204" pitchFamily="34" charset="0"/>
              <a:cs typeface="Arial" panose="020B0604020202020204" pitchFamily="34" charset="0"/>
            </a:endParaRPr>
          </a:p>
          <a:p>
            <a:pPr>
              <a:spcBef>
                <a:spcPts val="700"/>
              </a:spcBef>
              <a:spcAft>
                <a:spcPts val="0"/>
              </a:spcAft>
              <a:buClr>
                <a:srgbClr val="000000"/>
              </a:buClr>
              <a:buSzPts val="3200"/>
            </a:pPr>
            <a:r>
              <a:rPr lang="en" sz="3200" b="0" i="0" u="sng" strike="noStrike" cap="none" dirty="0">
                <a:solidFill>
                  <a:srgbClr val="000000"/>
                </a:solidFill>
                <a:latin typeface="Arial" panose="020B0604020202020204" pitchFamily="34" charset="0"/>
                <a:cs typeface="Arial" panose="020B0604020202020204" pitchFamily="34" charset="0"/>
                <a:sym typeface="Questrial"/>
              </a:rPr>
              <a:t>Touch-Method</a:t>
            </a:r>
            <a:r>
              <a:rPr lang="en" sz="3200" b="0" i="0" u="none" strike="noStrike" cap="none" dirty="0">
                <a:solidFill>
                  <a:srgbClr val="000000"/>
                </a:solidFill>
                <a:latin typeface="Arial" panose="020B0604020202020204" pitchFamily="34" charset="0"/>
                <a:cs typeface="Arial" panose="020B0604020202020204" pitchFamily="34" charset="0"/>
                <a:sym typeface="Questrial"/>
              </a:rPr>
              <a:t>:  To key by touch rather than by the hunt-and-peck method</a:t>
            </a:r>
            <a:endParaRPr sz="3200" dirty="0">
              <a:solidFill>
                <a:srgbClr val="000000"/>
              </a:solidFill>
              <a:latin typeface="Arial" panose="020B0604020202020204" pitchFamily="34" charset="0"/>
              <a:cs typeface="Arial" panose="020B0604020202020204" pitchFamily="34" charset="0"/>
            </a:endParaRPr>
          </a:p>
          <a:p>
            <a:pPr marL="320040" marR="0" lvl="0" indent="-209550" algn="l" rtl="0">
              <a:spcBef>
                <a:spcPts val="700"/>
              </a:spcBef>
              <a:spcAft>
                <a:spcPts val="1600"/>
              </a:spcAft>
              <a:buClr>
                <a:schemeClr val="accent2"/>
              </a:buClr>
              <a:buSzPts val="1740"/>
              <a:buFont typeface="Noto Sans Symbols"/>
              <a:buNone/>
            </a:pPr>
            <a:endParaRPr sz="2900" b="0" i="0" u="none" strike="noStrike" cap="none" dirty="0">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1139111" y="525263"/>
            <a:ext cx="76887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2"/>
                </a:solidFill>
                <a:latin typeface="Arial" panose="020B0604020202020204" pitchFamily="34" charset="0"/>
                <a:ea typeface="Calibri"/>
                <a:cs typeface="Arial" panose="020B0604020202020204" pitchFamily="34" charset="0"/>
                <a:sym typeface="Calibri"/>
              </a:rPr>
              <a:t>Setting Up a Comfortable, Healthy Workstation </a:t>
            </a:r>
            <a:endParaRPr dirty="0">
              <a:solidFill>
                <a:schemeClr val="dk2"/>
              </a:solidFill>
              <a:latin typeface="Arial" panose="020B0604020202020204" pitchFamily="34" charset="0"/>
              <a:ea typeface="Calibri"/>
              <a:cs typeface="Arial" panose="020B0604020202020204" pitchFamily="34" charset="0"/>
              <a:sym typeface="Calibri"/>
            </a:endParaRPr>
          </a:p>
          <a:p>
            <a:pPr marL="0" lvl="0" indent="0" algn="l" rtl="0">
              <a:spcBef>
                <a:spcPts val="1600"/>
              </a:spcBef>
              <a:spcAft>
                <a:spcPts val="0"/>
              </a:spcAft>
              <a:buNone/>
            </a:pPr>
            <a:endParaRPr dirty="0"/>
          </a:p>
        </p:txBody>
      </p:sp>
      <p:sp>
        <p:nvSpPr>
          <p:cNvPr id="111" name="Google Shape;111;p17"/>
          <p:cNvSpPr txBox="1">
            <a:spLocks noGrp="1"/>
          </p:cNvSpPr>
          <p:nvPr>
            <p:ph type="body" idx="1"/>
          </p:nvPr>
        </p:nvSpPr>
        <p:spPr>
          <a:xfrm>
            <a:off x="1041800" y="1715150"/>
            <a:ext cx="34785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dirty="0">
                <a:latin typeface="Arial" panose="020B0604020202020204" pitchFamily="34" charset="0"/>
                <a:cs typeface="Arial" panose="020B0604020202020204" pitchFamily="34" charset="0"/>
              </a:rPr>
              <a:t>Ergonomics</a:t>
            </a:r>
            <a:r>
              <a:rPr lang="en" sz="1800" dirty="0">
                <a:latin typeface="Arial" panose="020B0604020202020204" pitchFamily="34" charset="0"/>
                <a:cs typeface="Arial" panose="020B0604020202020204" pitchFamily="34" charset="0"/>
              </a:rPr>
              <a:t>: </a:t>
            </a:r>
            <a:r>
              <a:rPr lang="en" sz="1800" dirty="0">
                <a:latin typeface="Arial" panose="020B0604020202020204" pitchFamily="34" charset="0"/>
                <a:ea typeface="Arial"/>
                <a:cs typeface="Arial" panose="020B0604020202020204" pitchFamily="34" charset="0"/>
                <a:sym typeface="Arial"/>
              </a:rPr>
              <a:t> an applied science concerned with designing and arranging things people use so that the people and things interact most efficiently and safely</a:t>
            </a:r>
            <a:endParaRPr sz="1800" dirty="0">
              <a:latin typeface="Arial" panose="020B0604020202020204" pitchFamily="34" charset="0"/>
              <a:cs typeface="Arial" panose="020B0604020202020204" pitchFamily="34" charset="0"/>
            </a:endParaRPr>
          </a:p>
        </p:txBody>
      </p:sp>
      <p:pic>
        <p:nvPicPr>
          <p:cNvPr id="112" name="Google Shape;112;p17"/>
          <p:cNvPicPr preferRelativeResize="0"/>
          <p:nvPr/>
        </p:nvPicPr>
        <p:blipFill>
          <a:blip r:embed="rId3">
            <a:alphaModFix/>
          </a:blip>
          <a:stretch>
            <a:fillRect/>
          </a:stretch>
        </p:blipFill>
        <p:spPr>
          <a:xfrm>
            <a:off x="4520300" y="1953200"/>
            <a:ext cx="4202179" cy="30384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550862" y="327422"/>
            <a:ext cx="8042400" cy="815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62626"/>
              </a:buClr>
              <a:buSzPts val="4400"/>
              <a:buFont typeface="Cambria"/>
              <a:buNone/>
            </a:pPr>
            <a:r>
              <a:rPr lang="en" sz="4400" b="1" i="0" u="none" strike="noStrike" cap="none" dirty="0">
                <a:solidFill>
                  <a:srgbClr val="262626"/>
                </a:solidFill>
                <a:latin typeface="Arial" panose="020B0604020202020204" pitchFamily="34" charset="0"/>
                <a:ea typeface="Cambria"/>
                <a:cs typeface="Arial" panose="020B0604020202020204" pitchFamily="34" charset="0"/>
                <a:sym typeface="Cambria"/>
              </a:rPr>
              <a:t>Ergonomics</a:t>
            </a:r>
            <a:endParaRPr dirty="0">
              <a:latin typeface="Arial" panose="020B0604020202020204" pitchFamily="34" charset="0"/>
              <a:cs typeface="Arial" panose="020B0604020202020204" pitchFamily="34" charset="0"/>
            </a:endParaRPr>
          </a:p>
        </p:txBody>
      </p:sp>
      <p:sp>
        <p:nvSpPr>
          <p:cNvPr id="119" name="Google Shape;119;p18"/>
          <p:cNvSpPr txBox="1">
            <a:spLocks noGrp="1"/>
          </p:cNvSpPr>
          <p:nvPr>
            <p:ph idx="1"/>
          </p:nvPr>
        </p:nvSpPr>
        <p:spPr>
          <a:xfrm>
            <a:off x="381000" y="1257300"/>
            <a:ext cx="7924800" cy="3486300"/>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chemeClr val="accent1"/>
              </a:buClr>
              <a:buSzPts val="2280"/>
            </a:pPr>
            <a:r>
              <a:rPr lang="en" sz="2400" b="1" i="0" u="none" strike="noStrike" cap="none" dirty="0">
                <a:solidFill>
                  <a:srgbClr val="404040"/>
                </a:solidFill>
                <a:latin typeface="Arial" panose="020B0604020202020204" pitchFamily="34" charset="0"/>
                <a:ea typeface="Cambria"/>
                <a:cs typeface="Arial" panose="020B0604020202020204" pitchFamily="34" charset="0"/>
                <a:sym typeface="Cambria"/>
              </a:rPr>
              <a:t>Ergonomics – </a:t>
            </a:r>
            <a:r>
              <a:rPr lang="en" sz="2400" b="0" i="0" u="none" strike="noStrike" cap="none" dirty="0">
                <a:solidFill>
                  <a:srgbClr val="404040"/>
                </a:solidFill>
                <a:latin typeface="Arial" panose="020B0604020202020204" pitchFamily="34" charset="0"/>
                <a:ea typeface="Cambria"/>
                <a:cs typeface="Arial" panose="020B0604020202020204" pitchFamily="34" charset="0"/>
                <a:sym typeface="Cambria"/>
              </a:rPr>
              <a:t>the study of how a person’s work environment and tools affect the person</a:t>
            </a:r>
            <a:endParaRPr dirty="0">
              <a:latin typeface="Arial" panose="020B0604020202020204" pitchFamily="34" charset="0"/>
              <a:cs typeface="Arial" panose="020B0604020202020204" pitchFamily="34" charset="0"/>
            </a:endParaRPr>
          </a:p>
          <a:p>
            <a:pPr>
              <a:spcBef>
                <a:spcPts val="480"/>
              </a:spcBef>
              <a:spcAft>
                <a:spcPts val="0"/>
              </a:spcAft>
              <a:buClr>
                <a:schemeClr val="accent1"/>
              </a:buClr>
              <a:buSzPts val="2280"/>
            </a:pPr>
            <a:endParaRPr sz="2400" b="0" i="0" u="none" strike="noStrike" cap="none" dirty="0">
              <a:solidFill>
                <a:srgbClr val="404040"/>
              </a:solidFill>
              <a:latin typeface="Arial" panose="020B0604020202020204" pitchFamily="34" charset="0"/>
              <a:ea typeface="Cambria"/>
              <a:cs typeface="Arial" panose="020B0604020202020204" pitchFamily="34" charset="0"/>
              <a:sym typeface="Cambria"/>
            </a:endParaRPr>
          </a:p>
          <a:p>
            <a:pPr marL="671512" lvl="1" indent="-342900">
              <a:spcBef>
                <a:spcPts val="440"/>
              </a:spcBef>
              <a:spcAft>
                <a:spcPts val="0"/>
              </a:spcAft>
              <a:buClr>
                <a:schemeClr val="accent1"/>
              </a:buClr>
              <a:buSzPts val="2090"/>
            </a:pPr>
            <a:r>
              <a:rPr lang="en" sz="2200" b="0" i="0" u="none" strike="noStrike" cap="none" dirty="0">
                <a:solidFill>
                  <a:srgbClr val="404040"/>
                </a:solidFill>
                <a:latin typeface="Arial" panose="020B0604020202020204" pitchFamily="34" charset="0"/>
                <a:ea typeface="Cambria"/>
                <a:cs typeface="Arial" panose="020B0604020202020204" pitchFamily="34" charset="0"/>
                <a:sym typeface="Cambria"/>
              </a:rPr>
              <a:t>Ergonomists design workspaces and tools that help people do their jobs and use their tools comfortably and safely</a:t>
            </a:r>
            <a:endParaRPr sz="2200" b="0" i="0" u="none" strike="noStrike" cap="none" dirty="0">
              <a:solidFill>
                <a:srgbClr val="404040"/>
              </a:solidFill>
              <a:latin typeface="Arial" panose="020B0604020202020204" pitchFamily="34" charset="0"/>
              <a:ea typeface="Cambria"/>
              <a:cs typeface="Arial" panose="020B0604020202020204" pitchFamily="34" charset="0"/>
              <a:sym typeface="Cambria"/>
            </a:endParaRPr>
          </a:p>
          <a:p>
            <a:pPr marL="671512" lvl="1" indent="-342900">
              <a:spcBef>
                <a:spcPts val="440"/>
              </a:spcBef>
              <a:spcAft>
                <a:spcPts val="0"/>
              </a:spcAft>
              <a:buClr>
                <a:schemeClr val="accent1"/>
              </a:buClr>
              <a:buSzPts val="2090"/>
            </a:pPr>
            <a:r>
              <a:rPr lang="en" sz="2200" b="0" i="0" u="none" strike="noStrike" cap="none" dirty="0">
                <a:solidFill>
                  <a:srgbClr val="404040"/>
                </a:solidFill>
                <a:latin typeface="Arial" panose="020B0604020202020204" pitchFamily="34" charset="0"/>
                <a:ea typeface="Cambria"/>
                <a:cs typeface="Arial" panose="020B0604020202020204" pitchFamily="34" charset="0"/>
                <a:sym typeface="Cambria"/>
              </a:rPr>
              <a:t>Examples:</a:t>
            </a:r>
            <a:endParaRPr dirty="0">
              <a:latin typeface="Arial" panose="020B0604020202020204" pitchFamily="34" charset="0"/>
              <a:cs typeface="Arial" panose="020B0604020202020204" pitchFamily="34" charset="0"/>
            </a:endParaRPr>
          </a:p>
          <a:p>
            <a:pPr marL="228600" marR="0" lvl="0" indent="-83820" algn="l" rtl="0">
              <a:lnSpc>
                <a:spcPct val="100000"/>
              </a:lnSpc>
              <a:spcBef>
                <a:spcPts val="480"/>
              </a:spcBef>
              <a:spcAft>
                <a:spcPts val="0"/>
              </a:spcAft>
              <a:buClr>
                <a:schemeClr val="accent1"/>
              </a:buClr>
              <a:buSzPts val="2280"/>
              <a:buFont typeface="Arial"/>
              <a:buNone/>
            </a:pPr>
            <a:endParaRPr sz="2400" b="0" i="0" u="none" strike="noStrike" cap="none" dirty="0">
              <a:solidFill>
                <a:srgbClr val="404040"/>
              </a:solidFill>
              <a:latin typeface="Arial" panose="020B0604020202020204" pitchFamily="34" charset="0"/>
              <a:ea typeface="Cambria"/>
              <a:cs typeface="Arial" panose="020B0604020202020204" pitchFamily="34" charset="0"/>
              <a:sym typeface="Cambria"/>
            </a:endParaRPr>
          </a:p>
          <a:p>
            <a:pPr marL="228600" marR="0" lvl="0" indent="-83820" algn="l" rtl="0">
              <a:spcBef>
                <a:spcPts val="480"/>
              </a:spcBef>
              <a:spcAft>
                <a:spcPts val="0"/>
              </a:spcAft>
              <a:buClr>
                <a:schemeClr val="accent1"/>
              </a:buClr>
              <a:buSzPts val="2280"/>
              <a:buFont typeface="Arial"/>
              <a:buNone/>
            </a:pPr>
            <a:endParaRPr sz="2400" b="0" i="0" u="none" dirty="0">
              <a:solidFill>
                <a:srgbClr val="404040"/>
              </a:solidFill>
              <a:latin typeface="Cambria"/>
              <a:ea typeface="Cambria"/>
              <a:cs typeface="Cambria"/>
              <a:sym typeface="Cambria"/>
            </a:endParaRPr>
          </a:p>
        </p:txBody>
      </p:sp>
      <p:grpSp>
        <p:nvGrpSpPr>
          <p:cNvPr id="120" name="Google Shape;120;p18"/>
          <p:cNvGrpSpPr/>
          <p:nvPr/>
        </p:nvGrpSpPr>
        <p:grpSpPr>
          <a:xfrm>
            <a:off x="1963753" y="3266770"/>
            <a:ext cx="3221555" cy="944426"/>
            <a:chOff x="0" y="0"/>
            <a:chExt cx="2147483647" cy="2147483647"/>
          </a:xfrm>
        </p:grpSpPr>
        <p:pic>
          <p:nvPicPr>
            <p:cNvPr id="121" name="Google Shape;121;p18" descr="http://www.ergonomics-info.com/image-files/ergonomic-keyboard-mac-microsoft.jpg"/>
            <p:cNvPicPr preferRelativeResize="0"/>
            <p:nvPr/>
          </p:nvPicPr>
          <p:blipFill rotWithShape="1">
            <a:blip r:embed="rId3">
              <a:alphaModFix/>
            </a:blip>
            <a:srcRect/>
            <a:stretch/>
          </p:blipFill>
          <p:spPr>
            <a:xfrm>
              <a:off x="258886291" y="0"/>
              <a:ext cx="1491779350" cy="2008838205"/>
            </a:xfrm>
            <a:prstGeom prst="rect">
              <a:avLst/>
            </a:prstGeom>
            <a:noFill/>
            <a:ln>
              <a:noFill/>
            </a:ln>
          </p:spPr>
        </p:pic>
        <p:sp>
          <p:nvSpPr>
            <p:cNvPr id="122" name="Google Shape;122;p18"/>
            <p:cNvSpPr txBox="1"/>
            <p:nvPr/>
          </p:nvSpPr>
          <p:spPr>
            <a:xfrm>
              <a:off x="0" y="1581608629"/>
              <a:ext cx="2147483647" cy="5658750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mbria"/>
                <a:buNone/>
              </a:pPr>
              <a:r>
                <a:rPr lang="en" sz="1800" b="0" i="0" u="none">
                  <a:solidFill>
                    <a:schemeClr val="dk1"/>
                  </a:solidFill>
                  <a:latin typeface="Cambria"/>
                  <a:ea typeface="Cambria"/>
                  <a:cs typeface="Cambria"/>
                  <a:sym typeface="Cambria"/>
                </a:rPr>
                <a:t>Ergonomic keyboard and mouse</a:t>
              </a:r>
              <a:endParaRPr dirty="0"/>
            </a:p>
          </p:txBody>
        </p:sp>
      </p:grpSp>
      <p:grpSp>
        <p:nvGrpSpPr>
          <p:cNvPr id="123" name="Google Shape;123;p18"/>
          <p:cNvGrpSpPr/>
          <p:nvPr/>
        </p:nvGrpSpPr>
        <p:grpSpPr>
          <a:xfrm>
            <a:off x="5078831" y="3357940"/>
            <a:ext cx="2379397" cy="1492438"/>
            <a:chOff x="0" y="0"/>
            <a:chExt cx="2147483647" cy="2147483647"/>
          </a:xfrm>
        </p:grpSpPr>
        <p:pic>
          <p:nvPicPr>
            <p:cNvPr id="124" name="Google Shape;124;p18" descr="http://www.ergonomicchairpro.com/assets/images/bodybilt/bodybilt-200.jpg"/>
            <p:cNvPicPr preferRelativeResize="0"/>
            <p:nvPr/>
          </p:nvPicPr>
          <p:blipFill rotWithShape="1">
            <a:blip r:embed="rId4">
              <a:alphaModFix/>
            </a:blip>
            <a:srcRect/>
            <a:stretch/>
          </p:blipFill>
          <p:spPr>
            <a:xfrm>
              <a:off x="299110129" y="0"/>
              <a:ext cx="1364713884" cy="1740613338"/>
            </a:xfrm>
            <a:prstGeom prst="rect">
              <a:avLst/>
            </a:prstGeom>
            <a:noFill/>
            <a:ln>
              <a:noFill/>
            </a:ln>
          </p:spPr>
        </p:pic>
        <p:sp>
          <p:nvSpPr>
            <p:cNvPr id="125" name="Google Shape;125;p18"/>
            <p:cNvSpPr txBox="1"/>
            <p:nvPr/>
          </p:nvSpPr>
          <p:spPr>
            <a:xfrm>
              <a:off x="0" y="1740614086"/>
              <a:ext cx="2147483647" cy="406869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mbria"/>
                <a:buNone/>
              </a:pPr>
              <a:r>
                <a:rPr lang="en" sz="1800" b="0" i="0" u="none">
                  <a:solidFill>
                    <a:schemeClr val="dk1"/>
                  </a:solidFill>
                  <a:latin typeface="Cambria"/>
                  <a:ea typeface="Cambria"/>
                  <a:cs typeface="Cambria"/>
                  <a:sym typeface="Cambria"/>
                </a:rPr>
                <a:t>Ergonomic desk chair</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550862" y="327422"/>
            <a:ext cx="8042400" cy="701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62626"/>
              </a:buClr>
              <a:buSzPts val="4400"/>
              <a:buFont typeface="Cambria"/>
              <a:buNone/>
            </a:pPr>
            <a:r>
              <a:rPr lang="en" sz="4400" b="1" i="0" u="none" strike="noStrike" cap="none" dirty="0">
                <a:solidFill>
                  <a:srgbClr val="262626"/>
                </a:solidFill>
                <a:latin typeface="Arial" panose="020B0604020202020204" pitchFamily="34" charset="0"/>
                <a:ea typeface="Cambria"/>
                <a:cs typeface="Arial" panose="020B0604020202020204" pitchFamily="34" charset="0"/>
                <a:sym typeface="Cambria"/>
              </a:rPr>
              <a:t>Workstation Arrangement</a:t>
            </a:r>
            <a:endParaRPr dirty="0">
              <a:latin typeface="Arial" panose="020B0604020202020204" pitchFamily="34" charset="0"/>
              <a:cs typeface="Arial" panose="020B0604020202020204" pitchFamily="34" charset="0"/>
            </a:endParaRPr>
          </a:p>
        </p:txBody>
      </p:sp>
      <p:sp>
        <p:nvSpPr>
          <p:cNvPr id="138" name="Google Shape;138;p20"/>
          <p:cNvSpPr txBox="1">
            <a:spLocks noGrp="1"/>
          </p:cNvSpPr>
          <p:nvPr>
            <p:ph idx="1"/>
          </p:nvPr>
        </p:nvSpPr>
        <p:spPr>
          <a:xfrm>
            <a:off x="880730" y="1200144"/>
            <a:ext cx="8382000" cy="3429000"/>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chemeClr val="accent1"/>
              </a:buClr>
              <a:buSzPts val="2660"/>
            </a:pPr>
            <a:r>
              <a:rPr lang="en" sz="2800" b="0" i="0" u="none" dirty="0">
                <a:solidFill>
                  <a:srgbClr val="404040"/>
                </a:solidFill>
                <a:latin typeface="Arial" panose="020B0604020202020204" pitchFamily="34" charset="0"/>
                <a:ea typeface="Cambria"/>
                <a:cs typeface="Arial" panose="020B0604020202020204" pitchFamily="34" charset="0"/>
                <a:sym typeface="Cambria"/>
              </a:rPr>
              <a:t>Keyboard directly in front of your chair</a:t>
            </a:r>
            <a:endParaRPr sz="2000" b="0" i="0" u="none" dirty="0">
              <a:solidFill>
                <a:srgbClr val="404040"/>
              </a:solidFill>
              <a:latin typeface="Arial" panose="020B0604020202020204" pitchFamily="34" charset="0"/>
              <a:ea typeface="Cambria"/>
              <a:cs typeface="Arial" panose="020B0604020202020204" pitchFamily="34" charset="0"/>
              <a:sym typeface="Cambria"/>
            </a:endParaRPr>
          </a:p>
          <a:p>
            <a:pPr>
              <a:spcBef>
                <a:spcPts val="560"/>
              </a:spcBef>
              <a:spcAft>
                <a:spcPts val="0"/>
              </a:spcAft>
              <a:buClr>
                <a:schemeClr val="accent1"/>
              </a:buClr>
              <a:buSzPts val="2660"/>
            </a:pPr>
            <a:r>
              <a:rPr lang="en" sz="2800" b="0" i="0" u="none" dirty="0">
                <a:solidFill>
                  <a:srgbClr val="404040"/>
                </a:solidFill>
                <a:latin typeface="Arial" panose="020B0604020202020204" pitchFamily="34" charset="0"/>
                <a:ea typeface="Cambria"/>
                <a:cs typeface="Arial" panose="020B0604020202020204" pitchFamily="34" charset="0"/>
                <a:sym typeface="Cambria"/>
              </a:rPr>
              <a:t>Keyboard even with the edge of the table/desk</a:t>
            </a:r>
            <a:endParaRPr sz="2000" b="0" i="0" u="none" dirty="0">
              <a:solidFill>
                <a:srgbClr val="404040"/>
              </a:solidFill>
              <a:latin typeface="Arial" panose="020B0604020202020204" pitchFamily="34" charset="0"/>
              <a:ea typeface="Cambria"/>
              <a:cs typeface="Arial" panose="020B0604020202020204" pitchFamily="34" charset="0"/>
              <a:sym typeface="Cambria"/>
            </a:endParaRPr>
          </a:p>
          <a:p>
            <a:pPr>
              <a:spcBef>
                <a:spcPts val="560"/>
              </a:spcBef>
              <a:spcAft>
                <a:spcPts val="0"/>
              </a:spcAft>
              <a:buClr>
                <a:schemeClr val="accent1"/>
              </a:buClr>
              <a:buSzPts val="2660"/>
            </a:pPr>
            <a:r>
              <a:rPr lang="en" sz="2800" b="0" i="0" u="none" dirty="0">
                <a:solidFill>
                  <a:srgbClr val="404040"/>
                </a:solidFill>
                <a:latin typeface="Arial" panose="020B0604020202020204" pitchFamily="34" charset="0"/>
                <a:ea typeface="Cambria"/>
                <a:cs typeface="Arial" panose="020B0604020202020204" pitchFamily="34" charset="0"/>
                <a:sym typeface="Cambria"/>
              </a:rPr>
              <a:t>Tilt the monitor for easy viewing</a:t>
            </a:r>
            <a:endParaRPr sz="2000" b="0" i="0" u="none" dirty="0">
              <a:solidFill>
                <a:srgbClr val="404040"/>
              </a:solidFill>
              <a:latin typeface="Arial" panose="020B0604020202020204" pitchFamily="34" charset="0"/>
              <a:ea typeface="Cambria"/>
              <a:cs typeface="Arial" panose="020B0604020202020204" pitchFamily="34" charset="0"/>
              <a:sym typeface="Cambria"/>
            </a:endParaRPr>
          </a:p>
          <a:p>
            <a:pPr>
              <a:spcBef>
                <a:spcPts val="560"/>
              </a:spcBef>
              <a:spcAft>
                <a:spcPts val="0"/>
              </a:spcAft>
              <a:buClr>
                <a:schemeClr val="accent1"/>
              </a:buClr>
              <a:buSzPts val="2660"/>
            </a:pPr>
            <a:r>
              <a:rPr lang="en" sz="2800" b="0" i="0" u="none" dirty="0">
                <a:solidFill>
                  <a:srgbClr val="404040"/>
                </a:solidFill>
                <a:latin typeface="Arial" panose="020B0604020202020204" pitchFamily="34" charset="0"/>
                <a:ea typeface="Cambria"/>
                <a:cs typeface="Arial" panose="020B0604020202020204" pitchFamily="34" charset="0"/>
                <a:sym typeface="Cambria"/>
              </a:rPr>
              <a:t>Place the copy to the right of the                      keyboard</a:t>
            </a:r>
            <a:endParaRPr sz="2000" b="0" i="0" u="none" dirty="0">
              <a:solidFill>
                <a:srgbClr val="404040"/>
              </a:solidFill>
              <a:latin typeface="Arial" panose="020B0604020202020204" pitchFamily="34" charset="0"/>
              <a:ea typeface="Cambria"/>
              <a:cs typeface="Arial" panose="020B0604020202020204" pitchFamily="34" charset="0"/>
              <a:sym typeface="Cambria"/>
            </a:endParaRPr>
          </a:p>
          <a:p>
            <a:pPr>
              <a:spcBef>
                <a:spcPts val="560"/>
              </a:spcBef>
              <a:spcAft>
                <a:spcPts val="0"/>
              </a:spcAft>
              <a:buClr>
                <a:schemeClr val="accent1"/>
              </a:buClr>
              <a:buSzPts val="2660"/>
            </a:pPr>
            <a:r>
              <a:rPr lang="en" sz="2800" b="0" i="0" u="none" dirty="0">
                <a:solidFill>
                  <a:srgbClr val="404040"/>
                </a:solidFill>
                <a:latin typeface="Arial" panose="020B0604020202020204" pitchFamily="34" charset="0"/>
                <a:ea typeface="Cambria"/>
                <a:cs typeface="Arial" panose="020B0604020202020204" pitchFamily="34" charset="0"/>
                <a:sym typeface="Cambria"/>
              </a:rPr>
              <a:t>Elevate your feet if they do not touch                         the floor</a:t>
            </a:r>
            <a:endParaRPr dirty="0">
              <a:latin typeface="Arial" panose="020B0604020202020204" pitchFamily="34" charset="0"/>
              <a:cs typeface="Arial" panose="020B0604020202020204" pitchFamily="34" charset="0"/>
            </a:endParaRPr>
          </a:p>
        </p:txBody>
      </p:sp>
      <p:pic>
        <p:nvPicPr>
          <p:cNvPr id="139" name="Google Shape;139;p20" descr="http://reviews.cnet.com/i/ff/wp/092205/step3_300.gif"/>
          <p:cNvPicPr preferRelativeResize="0"/>
          <p:nvPr/>
        </p:nvPicPr>
        <p:blipFill rotWithShape="1">
          <a:blip r:embed="rId3">
            <a:alphaModFix/>
          </a:blip>
          <a:srcRect/>
          <a:stretch/>
        </p:blipFill>
        <p:spPr>
          <a:xfrm>
            <a:off x="7055477" y="2571750"/>
            <a:ext cx="2066925" cy="15501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1"/>
          <p:cNvPicPr preferRelativeResize="0"/>
          <p:nvPr/>
        </p:nvPicPr>
        <p:blipFill>
          <a:blip r:embed="rId3">
            <a:alphaModFix/>
          </a:blip>
          <a:stretch>
            <a:fillRect/>
          </a:stretch>
        </p:blipFill>
        <p:spPr>
          <a:xfrm>
            <a:off x="1516175" y="482625"/>
            <a:ext cx="6554926" cy="448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135077" y="255994"/>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dirty="0">
                <a:solidFill>
                  <a:schemeClr val="dk2"/>
                </a:solidFill>
                <a:latin typeface="Arial" panose="020B0604020202020204" pitchFamily="34" charset="0"/>
                <a:ea typeface="Calibri"/>
                <a:cs typeface="Arial" panose="020B0604020202020204" pitchFamily="34" charset="0"/>
                <a:sym typeface="Calibri"/>
              </a:rPr>
              <a:t>Repetitive Strain Injury (RSI) </a:t>
            </a:r>
            <a:endParaRPr sz="2400" dirty="0">
              <a:solidFill>
                <a:schemeClr val="dk2"/>
              </a:solidFill>
              <a:latin typeface="Arial" panose="020B0604020202020204" pitchFamily="34" charset="0"/>
              <a:ea typeface="Calibri"/>
              <a:cs typeface="Arial" panose="020B0604020202020204" pitchFamily="34" charset="0"/>
              <a:sym typeface="Calibri"/>
            </a:endParaRPr>
          </a:p>
        </p:txBody>
      </p:sp>
      <p:sp>
        <p:nvSpPr>
          <p:cNvPr id="150" name="Google Shape;150;p22"/>
          <p:cNvSpPr txBox="1">
            <a:spLocks noGrp="1"/>
          </p:cNvSpPr>
          <p:nvPr>
            <p:ph type="body" idx="1"/>
          </p:nvPr>
        </p:nvSpPr>
        <p:spPr>
          <a:xfrm>
            <a:off x="697377" y="1075278"/>
            <a:ext cx="8381100" cy="3578700"/>
          </a:xfrm>
          <a:prstGeom prst="rect">
            <a:avLst/>
          </a:prstGeom>
        </p:spPr>
        <p:txBody>
          <a:bodyPr spcFirstLastPara="1" wrap="square" lIns="91425" tIns="91425" rIns="91425" bIns="91425" anchor="t" anchorCtr="0">
            <a:noAutofit/>
          </a:bodyPr>
          <a:lstStyle/>
          <a:p>
            <a:pPr marL="400050" indent="-285750">
              <a:buClr>
                <a:srgbClr val="000000"/>
              </a:buClr>
              <a:buSzPts val="1800"/>
            </a:pPr>
            <a:r>
              <a:rPr lang="en" sz="1800" b="1" u="sng" dirty="0">
                <a:solidFill>
                  <a:srgbClr val="000000"/>
                </a:solidFill>
                <a:latin typeface="Arial" panose="020B0604020202020204" pitchFamily="34" charset="0"/>
                <a:ea typeface="Arial"/>
                <a:cs typeface="Arial" panose="020B0604020202020204" pitchFamily="34" charset="0"/>
                <a:sym typeface="Arial"/>
              </a:rPr>
              <a:t>Repetitive Strain Injury</a:t>
            </a:r>
            <a:r>
              <a:rPr lang="en" sz="1800" dirty="0">
                <a:solidFill>
                  <a:srgbClr val="000000"/>
                </a:solidFill>
                <a:latin typeface="Arial" panose="020B0604020202020204" pitchFamily="34" charset="0"/>
                <a:ea typeface="Arial"/>
                <a:cs typeface="Arial" panose="020B0604020202020204" pitchFamily="34" charset="0"/>
                <a:sym typeface="Arial"/>
              </a:rPr>
              <a:t> results from forceful, awkward, and/or repetitive use of your limbs, producing damaged muscles, tendons, and nerves. </a:t>
            </a:r>
            <a:endParaRPr sz="1800" dirty="0">
              <a:solidFill>
                <a:srgbClr val="000000"/>
              </a:solidFill>
              <a:latin typeface="Arial" panose="020B0604020202020204" pitchFamily="34" charset="0"/>
              <a:ea typeface="Arial"/>
              <a:cs typeface="Arial" panose="020B0604020202020204" pitchFamily="34" charset="0"/>
              <a:sym typeface="Arial"/>
            </a:endParaRPr>
          </a:p>
          <a:p>
            <a:pPr marL="400050" indent="-285750">
              <a:buClr>
                <a:srgbClr val="000000"/>
              </a:buClr>
              <a:buSzPts val="1800"/>
            </a:pPr>
            <a:r>
              <a:rPr lang="en" sz="1800" b="1" u="sng" dirty="0">
                <a:solidFill>
                  <a:srgbClr val="000000"/>
                </a:solidFill>
                <a:latin typeface="Arial" panose="020B0604020202020204" pitchFamily="34" charset="0"/>
                <a:ea typeface="Arial"/>
                <a:cs typeface="Arial" panose="020B0604020202020204" pitchFamily="34" charset="0"/>
                <a:sym typeface="Arial"/>
              </a:rPr>
              <a:t>Tendonitis </a:t>
            </a:r>
            <a:r>
              <a:rPr lang="en" sz="1800" dirty="0">
                <a:solidFill>
                  <a:srgbClr val="000000"/>
                </a:solidFill>
                <a:latin typeface="Arial" panose="020B0604020202020204" pitchFamily="34" charset="0"/>
                <a:ea typeface="Arial"/>
                <a:cs typeface="Arial" panose="020B0604020202020204" pitchFamily="34" charset="0"/>
                <a:sym typeface="Arial"/>
              </a:rPr>
              <a:t>is the most common example of RSI, while </a:t>
            </a:r>
            <a:r>
              <a:rPr lang="en" sz="1800" b="1" u="sng" dirty="0">
                <a:solidFill>
                  <a:srgbClr val="000000"/>
                </a:solidFill>
                <a:latin typeface="Arial" panose="020B0604020202020204" pitchFamily="34" charset="0"/>
                <a:ea typeface="Arial"/>
                <a:cs typeface="Arial" panose="020B0604020202020204" pitchFamily="34" charset="0"/>
                <a:sym typeface="Arial"/>
              </a:rPr>
              <a:t>carpal tunnel syndrome</a:t>
            </a:r>
            <a:r>
              <a:rPr lang="en" sz="1800" dirty="0">
                <a:solidFill>
                  <a:srgbClr val="000000"/>
                </a:solidFill>
                <a:latin typeface="Arial" panose="020B0604020202020204" pitchFamily="34" charset="0"/>
                <a:ea typeface="Arial"/>
                <a:cs typeface="Arial" panose="020B0604020202020204" pitchFamily="34" charset="0"/>
                <a:sym typeface="Arial"/>
              </a:rPr>
              <a:t> is a more rare and serious disorder. RSI occurs frequently among computer users, musicians, lab workers, and other people with occupations requiring repetitive movements.</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tingling or loss of sensation in fingers, inability to grasp objects between thumb and fingers, decrease in the size of hand muscles, and pain in the wrist, elbow, shoulder, or neck.</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If you’re suffering from these symptoms, get immediate medical attention to increase the chances of quick and total recovery. </a:t>
            </a:r>
            <a:endParaRPr sz="1800" dirty="0">
              <a:solidFill>
                <a:srgbClr val="00000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1265718" y="4112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Computers and Eyestrain</a:t>
            </a:r>
            <a:endParaRPr dirty="0">
              <a:latin typeface="Arial" panose="020B0604020202020204" pitchFamily="34" charset="0"/>
              <a:cs typeface="Arial" panose="020B0604020202020204" pitchFamily="34" charset="0"/>
            </a:endParaRPr>
          </a:p>
        </p:txBody>
      </p:sp>
      <p:sp>
        <p:nvSpPr>
          <p:cNvPr id="156" name="Google Shape;156;p23"/>
          <p:cNvSpPr txBox="1">
            <a:spLocks noGrp="1"/>
          </p:cNvSpPr>
          <p:nvPr>
            <p:ph type="body" idx="1"/>
          </p:nvPr>
        </p:nvSpPr>
        <p:spPr>
          <a:xfrm>
            <a:off x="819150" y="1177875"/>
            <a:ext cx="7505700" cy="2448000"/>
          </a:xfrm>
          <a:prstGeom prst="rect">
            <a:avLst/>
          </a:prstGeom>
        </p:spPr>
        <p:txBody>
          <a:bodyPr spcFirstLastPara="1" wrap="square" lIns="91425" tIns="91425" rIns="91425" bIns="91425" anchor="t" anchorCtr="0">
            <a:noAutofit/>
          </a:bodyPr>
          <a:lstStyle/>
          <a:p>
            <a:pPr marL="400050" indent="-285750">
              <a:buSzPts val="1800"/>
            </a:pPr>
            <a:r>
              <a:rPr lang="en" sz="1800" dirty="0">
                <a:solidFill>
                  <a:srgbClr val="000000"/>
                </a:solidFill>
                <a:latin typeface="Arial" panose="020B0604020202020204" pitchFamily="34" charset="0"/>
                <a:ea typeface="Arial"/>
                <a:cs typeface="Arial" panose="020B0604020202020204" pitchFamily="34" charset="0"/>
                <a:sym typeface="Arial"/>
              </a:rPr>
              <a:t>Eyestrain can lead to general fatigue, increased nearsightedness, and a decrease in overall efficiency. </a:t>
            </a:r>
            <a:endParaRPr sz="1800" dirty="0">
              <a:solidFill>
                <a:srgbClr val="000000"/>
              </a:solidFill>
              <a:latin typeface="Arial" panose="020B0604020202020204" pitchFamily="34" charset="0"/>
              <a:ea typeface="Arial"/>
              <a:cs typeface="Arial" panose="020B0604020202020204" pitchFamily="34" charset="0"/>
              <a:sym typeface="Arial"/>
            </a:endParaRPr>
          </a:p>
          <a:p>
            <a:pPr marL="400050" indent="-285750">
              <a:buSzPts val="1800"/>
            </a:pPr>
            <a:r>
              <a:rPr lang="en" sz="1800" dirty="0">
                <a:solidFill>
                  <a:srgbClr val="000000"/>
                </a:solidFill>
                <a:latin typeface="Arial" panose="020B0604020202020204" pitchFamily="34" charset="0"/>
                <a:ea typeface="Arial"/>
                <a:cs typeface="Arial" panose="020B0604020202020204" pitchFamily="34" charset="0"/>
                <a:sym typeface="Arial"/>
              </a:rPr>
              <a:t>Everyone is at risk for eyestrain, especially those who work at a computer for more than three hours a day.</a:t>
            </a:r>
            <a:endParaRPr sz="1800" dirty="0">
              <a:solidFill>
                <a:srgbClr val="000000"/>
              </a:solidFill>
              <a:latin typeface="Arial" panose="020B0604020202020204" pitchFamily="34" charset="0"/>
              <a:ea typeface="Arial"/>
              <a:cs typeface="Arial" panose="020B0604020202020204" pitchFamily="34" charset="0"/>
              <a:sym typeface="Arial"/>
            </a:endParaRPr>
          </a:p>
          <a:p>
            <a:pPr marL="400050" indent="-285750">
              <a:lnSpc>
                <a:spcPct val="133000"/>
              </a:lnSpc>
              <a:buClr>
                <a:srgbClr val="000000"/>
              </a:buClr>
              <a:buSzPts val="1800"/>
            </a:pPr>
            <a:r>
              <a:rPr lang="en" sz="1800" b="1" dirty="0">
                <a:solidFill>
                  <a:srgbClr val="E9511C"/>
                </a:solidFill>
                <a:latin typeface="Arial" panose="020B0604020202020204" pitchFamily="34" charset="0"/>
                <a:ea typeface="Arial"/>
                <a:cs typeface="Arial" panose="020B0604020202020204" pitchFamily="34" charset="0"/>
                <a:sym typeface="Arial"/>
              </a:rPr>
              <a:t>What are the symptoms of eyestrain?</a:t>
            </a:r>
            <a:endParaRPr sz="1800" b="1" dirty="0">
              <a:solidFill>
                <a:srgbClr val="E9511C"/>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headache</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dry eyes, "gritty" feeling in the eyes</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blurred vision</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eye fatigue</a:t>
            </a:r>
            <a:endParaRPr sz="1800" dirty="0">
              <a:solidFill>
                <a:srgbClr val="000000"/>
              </a:solidFill>
              <a:latin typeface="Arial" panose="020B0604020202020204" pitchFamily="34" charset="0"/>
              <a:ea typeface="Arial"/>
              <a:cs typeface="Arial" panose="020B0604020202020204" pitchFamily="34" charset="0"/>
              <a:sym typeface="Arial"/>
            </a:endParaRPr>
          </a:p>
          <a:p>
            <a:pPr marL="857250" lvl="1" indent="-285750">
              <a:spcBef>
                <a:spcPts val="0"/>
              </a:spcBef>
              <a:buClr>
                <a:srgbClr val="000000"/>
              </a:buClr>
              <a:buSzPts val="1800"/>
            </a:pPr>
            <a:r>
              <a:rPr lang="en" sz="1800" dirty="0">
                <a:solidFill>
                  <a:srgbClr val="000000"/>
                </a:solidFill>
                <a:latin typeface="Arial" panose="020B0604020202020204" pitchFamily="34" charset="0"/>
                <a:ea typeface="Arial"/>
                <a:cs typeface="Arial" panose="020B0604020202020204" pitchFamily="34" charset="0"/>
                <a:sym typeface="Arial"/>
              </a:rPr>
              <a:t>changes in color perception</a:t>
            </a:r>
            <a:endParaRPr sz="1800" dirty="0">
              <a:solidFill>
                <a:srgbClr val="000000"/>
              </a:solidFill>
              <a:highlight>
                <a:srgbClr val="FFFFFF"/>
              </a:highlight>
              <a:latin typeface="Arial" panose="020B0604020202020204" pitchFamily="34" charset="0"/>
              <a:ea typeface="Arial"/>
              <a:cs typeface="Arial" panose="020B0604020202020204" pitchFamily="34" charset="0"/>
              <a:sym typeface="Arial"/>
            </a:endParaRPr>
          </a:p>
        </p:txBody>
      </p:sp>
      <p:pic>
        <p:nvPicPr>
          <p:cNvPr id="157" name="Google Shape;157;p23"/>
          <p:cNvPicPr preferRelativeResize="0"/>
          <p:nvPr/>
        </p:nvPicPr>
        <p:blipFill>
          <a:blip r:embed="rId3">
            <a:alphaModFix/>
          </a:blip>
          <a:stretch>
            <a:fillRect/>
          </a:stretch>
        </p:blipFill>
        <p:spPr>
          <a:xfrm>
            <a:off x="5566225" y="2806675"/>
            <a:ext cx="2758626" cy="1448275"/>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61</TotalTime>
  <Words>535</Words>
  <Application>Microsoft Office PowerPoint</Application>
  <PresentationFormat>On-screen Show (16:9)</PresentationFormat>
  <Paragraphs>52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Noto Sans Symbols</vt:lpstr>
      <vt:lpstr>Corbel</vt:lpstr>
      <vt:lpstr>Times New Roman</vt:lpstr>
      <vt:lpstr>Questrial</vt:lpstr>
      <vt:lpstr>Cambria</vt:lpstr>
      <vt:lpstr>Parallax</vt:lpstr>
      <vt:lpstr>Keyboarding Vocab And Injury Prevention</vt:lpstr>
      <vt:lpstr>1.01 Vocabulary Terms</vt:lpstr>
      <vt:lpstr>1.01 Vocabulary Terms</vt:lpstr>
      <vt:lpstr>Setting Up a Comfortable, Healthy Workstation  </vt:lpstr>
      <vt:lpstr>Ergonomics</vt:lpstr>
      <vt:lpstr>Workstation Arrangement</vt:lpstr>
      <vt:lpstr>PowerPoint Presentation</vt:lpstr>
      <vt:lpstr>Repetitive Strain Injury (RSI) </vt:lpstr>
      <vt:lpstr>Computers and Eyestrain</vt:lpstr>
      <vt:lpstr>More on eyestrain...</vt:lpstr>
      <vt:lpstr>Ways to address eyestrain…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Keyboarding Vocab And Injury Prevention</dc:title>
  <dc:creator>ChristyJo Salvador</dc:creator>
  <cp:lastModifiedBy>ChristyJo Salvador</cp:lastModifiedBy>
  <cp:revision>3</cp:revision>
  <dcterms:modified xsi:type="dcterms:W3CDTF">2019-02-01T20:51:43Z</dcterms:modified>
</cp:coreProperties>
</file>