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2" r:id="rId1"/>
  </p:sldMasterIdLst>
  <p:notesMasterIdLst>
    <p:notesMasterId r:id="rId13"/>
  </p:notesMasterIdLst>
  <p:handoutMasterIdLst>
    <p:handoutMasterId r:id="rId14"/>
  </p:handoutMasterIdLst>
  <p:sldIdLst>
    <p:sldId id="294" r:id="rId2"/>
    <p:sldId id="315" r:id="rId3"/>
    <p:sldId id="311" r:id="rId4"/>
    <p:sldId id="305" r:id="rId5"/>
    <p:sldId id="316" r:id="rId6"/>
    <p:sldId id="299" r:id="rId7"/>
    <p:sldId id="282" r:id="rId8"/>
    <p:sldId id="313" r:id="rId9"/>
    <p:sldId id="312" r:id="rId10"/>
    <p:sldId id="314" r:id="rId11"/>
    <p:sldId id="306" r:id="rId12"/>
  </p:sldIdLst>
  <p:sldSz cx="9144000" cy="6858000" type="screen4x3"/>
  <p:notesSz cx="6858000" cy="91471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27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6D6D6"/>
    <a:srgbClr val="C0C0C0"/>
    <a:srgbClr val="7A04FC"/>
    <a:srgbClr val="B2B2B2"/>
    <a:srgbClr val="EAEAEA"/>
    <a:srgbClr val="FFFF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21" autoAdjust="0"/>
    <p:restoredTop sz="94660" autoAdjust="0"/>
  </p:normalViewPr>
  <p:slideViewPr>
    <p:cSldViewPr>
      <p:cViewPr varScale="1">
        <p:scale>
          <a:sx n="89" d="100"/>
          <a:sy n="89" d="100"/>
        </p:scale>
        <p:origin x="1258" y="72"/>
      </p:cViewPr>
      <p:guideLst>
        <p:guide orient="horz" pos="2304"/>
        <p:guide pos="2736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1332" y="72"/>
      </p:cViewPr>
      <p:guideLst>
        <p:guide orient="horz" pos="2881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6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1725"/>
            <a:ext cx="29718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21725"/>
            <a:ext cx="29718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542797F4-5610-4C21-9B35-A518528460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98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7388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4988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0"/>
            <a:r>
              <a:rPr lang="en-US" smtClean="0"/>
              <a:t>Third level</a:t>
            </a:r>
          </a:p>
          <a:p>
            <a:pPr lvl="0"/>
            <a:r>
              <a:rPr lang="en-US" smtClean="0"/>
              <a:t>Fourth level</a:t>
            </a:r>
          </a:p>
          <a:p>
            <a:pPr lvl="0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9975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9975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9F5ADAC0-8967-421A-8687-7DB352EAE9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9661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F309F9-CFA6-43CE-A1D9-4267648088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28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1A6B-9082-432B-9C42-BCFB10631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AE98-4002-4D2B-A525-49D9BD6E92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B28F31E-2BAE-4E32-B79A-D4B27D99C3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17966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3897F97-0A9A-406F-ADE2-B2EAC90B7C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E6785-EEF4-41A1-A6CC-F8DAE9B304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D2DC-B551-4E12-B296-3940F8122A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72343-4D64-48A9-BAF7-771942AAC0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5E2D-FC1F-42F2-97F9-F8E0434181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8EFF-CD1E-4770-9FEA-6473D415C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D4F52B3-0A8B-451C-837E-ACA1DD6EAA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AF276B-2A77-461D-98EA-D8B8DDC029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8C0206C-F7FE-4BD8-9EAC-7C8E9D7254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5" grpId="0"/>
    </p:bldLst>
  </p:timing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bunnell@usoe.k12.ut.u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609600" y="1447800"/>
            <a:ext cx="7772400" cy="182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6000" b="1" dirty="0">
                <a:solidFill>
                  <a:srgbClr val="FFFF00"/>
                </a:solidFill>
              </a:rPr>
              <a:t>Proper Keyboarding Techniques</a:t>
            </a:r>
          </a:p>
        </p:txBody>
      </p:sp>
      <p:sp>
        <p:nvSpPr>
          <p:cNvPr id="117766" name="Text Box 2054"/>
          <p:cNvSpPr txBox="1">
            <a:spLocks noChangeArrowheads="1"/>
          </p:cNvSpPr>
          <p:nvPr/>
        </p:nvSpPr>
        <p:spPr bwMode="auto">
          <a:xfrm>
            <a:off x="914400" y="3733800"/>
            <a:ext cx="7391400" cy="1400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Book Antiqua" pitchFamily="18" charset="0"/>
              </a:rPr>
              <a:t>Ms. Salvador</a:t>
            </a:r>
            <a:endParaRPr lang="en-US" sz="1000" b="1" dirty="0" smtClean="0">
              <a:latin typeface="Arial" charset="0"/>
            </a:endParaRPr>
          </a:p>
          <a:p>
            <a:pPr algn="ctr"/>
            <a:r>
              <a:rPr lang="en-US" sz="1000" b="1" dirty="0" smtClean="0">
                <a:latin typeface="Arial" charset="0"/>
              </a:rPr>
              <a:t>Adapted </a:t>
            </a:r>
            <a:r>
              <a:rPr lang="en-US" sz="1000" b="1" dirty="0">
                <a:latin typeface="Arial" charset="0"/>
              </a:rPr>
              <a:t>from presentation by: </a:t>
            </a:r>
            <a:r>
              <a:rPr lang="en-US" sz="1000" dirty="0">
                <a:latin typeface="Arial" charset="0"/>
              </a:rPr>
              <a:t>Nadine </a:t>
            </a:r>
            <a:r>
              <a:rPr lang="en-US" sz="1000" dirty="0" err="1">
                <a:latin typeface="Arial" charset="0"/>
              </a:rPr>
              <a:t>Bunnell</a:t>
            </a:r>
            <a:r>
              <a:rPr lang="en-US" sz="1000" b="1" dirty="0">
                <a:latin typeface="Arial" charset="0"/>
              </a:rPr>
              <a:t>, Keyboarding </a:t>
            </a:r>
            <a:r>
              <a:rPr lang="en-US" sz="1000" b="1" dirty="0" smtClean="0">
                <a:latin typeface="Arial" charset="0"/>
              </a:rPr>
              <a:t>Specialist Used </a:t>
            </a:r>
            <a:r>
              <a:rPr lang="en-US" sz="1000" b="1" dirty="0">
                <a:latin typeface="Arial" charset="0"/>
              </a:rPr>
              <a:t>with </a:t>
            </a:r>
            <a:r>
              <a:rPr lang="en-US" sz="1000" b="1" dirty="0" smtClean="0">
                <a:latin typeface="Arial" charset="0"/>
              </a:rPr>
              <a:t>permission.</a:t>
            </a:r>
            <a:r>
              <a:rPr lang="en-US" sz="1000" dirty="0" smtClean="0">
                <a:latin typeface="Arial" charset="0"/>
                <a:hlinkClick r:id="rId2"/>
              </a:rPr>
              <a:t>nbunnell@usoe.k12.ut.us</a:t>
            </a:r>
            <a:r>
              <a:rPr lang="en-US" sz="1000" dirty="0" smtClean="0">
                <a:latin typeface="Arial" charset="0"/>
              </a:rPr>
              <a:t> </a:t>
            </a:r>
            <a:endParaRPr lang="en-US" sz="1000" b="1" dirty="0">
              <a:latin typeface="Arial" charset="0"/>
            </a:endParaRPr>
          </a:p>
          <a:p>
            <a:pPr algn="ctr"/>
            <a:r>
              <a:rPr lang="en-US" sz="1000" dirty="0">
                <a:latin typeface="Arial" charset="0"/>
              </a:rPr>
              <a:t>Utah State Office of Education, Curriculum &amp; Instruction, Applied Technology </a:t>
            </a:r>
            <a:r>
              <a:rPr lang="en-US" sz="1000" dirty="0" smtClean="0">
                <a:latin typeface="Arial" charset="0"/>
              </a:rPr>
              <a:t>Education www.usoe.k12</a:t>
            </a:r>
            <a:r>
              <a:rPr lang="en-US" sz="1000" dirty="0">
                <a:latin typeface="Arial" charset="0"/>
              </a:rPr>
              <a:t>.ut.us/ate/keyboarding/key.htm</a:t>
            </a:r>
          </a:p>
          <a:p>
            <a:pPr>
              <a:spcBef>
                <a:spcPct val="50000"/>
              </a:spcBef>
            </a:pPr>
            <a:endParaRPr lang="en-US" sz="1000" dirty="0"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2">
                    <a:lumMod val="90000"/>
                  </a:schemeClr>
                </a:solidFill>
              </a:rPr>
              <a:t>Increase your speed.</a:t>
            </a:r>
          </a:p>
          <a:p>
            <a:r>
              <a:rPr lang="en-US" sz="3200" dirty="0" smtClean="0">
                <a:solidFill>
                  <a:schemeClr val="tx2">
                    <a:lumMod val="90000"/>
                  </a:schemeClr>
                </a:solidFill>
              </a:rPr>
              <a:t>Increase your efficiency, making fewer errors.</a:t>
            </a:r>
          </a:p>
          <a:p>
            <a:r>
              <a:rPr lang="en-US" sz="3200" dirty="0" smtClean="0">
                <a:solidFill>
                  <a:schemeClr val="tx2">
                    <a:lumMod val="90000"/>
                  </a:schemeClr>
                </a:solidFill>
              </a:rPr>
              <a:t>Increase your effectiveness because you can see the screen or look at your work papers while your hands are free to type.</a:t>
            </a:r>
          </a:p>
          <a:p>
            <a:r>
              <a:rPr lang="en-US" sz="3200" dirty="0">
                <a:solidFill>
                  <a:schemeClr val="tx2">
                    <a:lumMod val="90000"/>
                  </a:schemeClr>
                </a:solidFill>
              </a:rPr>
              <a:t>Avoid Carpal Tunnel Syndrome</a:t>
            </a:r>
            <a:r>
              <a:rPr lang="en-US" sz="3200" dirty="0" smtClean="0">
                <a:solidFill>
                  <a:schemeClr val="tx2">
                    <a:lumMod val="90000"/>
                  </a:schemeClr>
                </a:solidFill>
              </a:rPr>
              <a:t>.</a:t>
            </a:r>
            <a:endParaRPr lang="en-US" sz="3200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Benefits of Keying Correctly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2486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1" name="Text Box 5"/>
          <p:cNvSpPr txBox="1">
            <a:spLocks noChangeArrowheads="1"/>
          </p:cNvSpPr>
          <p:nvPr/>
        </p:nvSpPr>
        <p:spPr bwMode="auto">
          <a:xfrm>
            <a:off x="685800" y="6248400"/>
            <a:ext cx="7391400" cy="19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700">
              <a:latin typeface="Arial" charset="0"/>
            </a:endParaRPr>
          </a:p>
        </p:txBody>
      </p:sp>
      <p:sp>
        <p:nvSpPr>
          <p:cNvPr id="132102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Remember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132103" name="Rectangle 7"/>
          <p:cNvSpPr>
            <a:spLocks noGrp="1" noChangeArrowheads="1"/>
          </p:cNvSpPr>
          <p:nvPr>
            <p:ph sz="half" idx="1"/>
          </p:nvPr>
        </p:nvSpPr>
        <p:spPr>
          <a:xfrm>
            <a:off x="1295400" y="2590800"/>
            <a:ext cx="3200400" cy="2320925"/>
          </a:xfrm>
        </p:spPr>
        <p:txBody>
          <a:bodyPr/>
          <a:lstStyle/>
          <a:p>
            <a:pPr marL="533400" indent="-533400" eaLnBrk="0" hangingPunct="0">
              <a:lnSpc>
                <a:spcPct val="80000"/>
              </a:lnSpc>
              <a:spcBef>
                <a:spcPct val="50000"/>
              </a:spcBef>
              <a:buClr>
                <a:srgbClr val="FFFF00"/>
              </a:buClr>
              <a:buSzTx/>
              <a:buFontTx/>
              <a:buAutoNum type="arabicPeriod"/>
            </a:pPr>
            <a:r>
              <a:rPr lang="en-US" sz="2400" b="1" dirty="0" smtClean="0">
                <a:solidFill>
                  <a:srgbClr val="FFFF99"/>
                </a:solidFill>
                <a:effectLst/>
              </a:rPr>
              <a:t>Technique</a:t>
            </a:r>
          </a:p>
          <a:p>
            <a:pPr marL="533400" indent="-533400" eaLnBrk="0" hangingPunct="0">
              <a:lnSpc>
                <a:spcPct val="80000"/>
              </a:lnSpc>
              <a:spcBef>
                <a:spcPct val="50000"/>
              </a:spcBef>
              <a:buClr>
                <a:srgbClr val="FFFF00"/>
              </a:buClr>
              <a:buSzTx/>
              <a:buFontTx/>
              <a:buAutoNum type="arabicPeriod"/>
            </a:pPr>
            <a:r>
              <a:rPr lang="en-US" sz="2400" b="1" dirty="0" smtClean="0">
                <a:solidFill>
                  <a:srgbClr val="FFFF99"/>
                </a:solidFill>
              </a:rPr>
              <a:t>Accuracy</a:t>
            </a:r>
          </a:p>
          <a:p>
            <a:pPr marL="533400" indent="-533400" eaLnBrk="0" hangingPunct="0">
              <a:lnSpc>
                <a:spcPct val="80000"/>
              </a:lnSpc>
              <a:spcBef>
                <a:spcPct val="50000"/>
              </a:spcBef>
              <a:buClr>
                <a:srgbClr val="FFFF00"/>
              </a:buClr>
              <a:buSzTx/>
              <a:buFontTx/>
              <a:buAutoNum type="arabicPeriod"/>
            </a:pPr>
            <a:r>
              <a:rPr lang="en-US" sz="2400" b="1" dirty="0" smtClean="0">
                <a:solidFill>
                  <a:srgbClr val="FFFF99"/>
                </a:solidFill>
                <a:effectLst/>
              </a:rPr>
              <a:t>Speed</a:t>
            </a:r>
            <a:endParaRPr lang="en-US" sz="2400" b="1" dirty="0">
              <a:solidFill>
                <a:srgbClr val="FFFF99"/>
              </a:solidFill>
              <a:effectLst/>
            </a:endParaRP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9568" y="1808162"/>
            <a:ext cx="4904316" cy="3678238"/>
          </a:xfr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2" grpId="0"/>
      <p:bldP spid="13210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</a:rPr>
              <a:t>Slouching</a:t>
            </a:r>
          </a:p>
          <a:p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</a:rPr>
              <a:t>Reaching too far for the keyboard or mouse.</a:t>
            </a:r>
          </a:p>
          <a:p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</a:rPr>
              <a:t>Leaning your hand on the keyboard or the wrist support.</a:t>
            </a:r>
          </a:p>
          <a:p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</a:rPr>
              <a:t>Bending your wrists forward, back, left, or right</a:t>
            </a:r>
          </a:p>
          <a:p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</a:rPr>
              <a:t>Pounding the keys</a:t>
            </a:r>
          </a:p>
          <a:p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</a:rPr>
              <a:t>Raising your elbows or shoulders</a:t>
            </a:r>
          </a:p>
          <a:p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</a:rPr>
              <a:t>Keying with the wrong fingers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Bad Habits in Typing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4718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866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2302" y="1981200"/>
            <a:ext cx="4479518" cy="3733799"/>
          </a:xfrm>
          <a:ln w="254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98664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534400" cy="1143000"/>
          </a:xfrm>
          <a:noFill/>
          <a:ln/>
        </p:spPr>
        <p:txBody>
          <a:bodyPr anchor="b" anchorCtr="0"/>
          <a:lstStyle/>
          <a:p>
            <a:r>
              <a:rPr lang="en-US" dirty="0">
                <a:solidFill>
                  <a:srgbClr val="FFFF00"/>
                </a:solidFill>
              </a:rPr>
              <a:t>Posture &amp; Position at the Keyboard</a:t>
            </a:r>
          </a:p>
        </p:txBody>
      </p:sp>
      <p:sp>
        <p:nvSpPr>
          <p:cNvPr id="198663" name="Text Box 7"/>
          <p:cNvSpPr txBox="1">
            <a:spLocks noChangeArrowheads="1"/>
          </p:cNvSpPr>
          <p:nvPr/>
        </p:nvSpPr>
        <p:spPr bwMode="auto">
          <a:xfrm>
            <a:off x="685800" y="2209800"/>
            <a:ext cx="36576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FFFF00"/>
              </a:buClr>
              <a:buFont typeface="Wingdings" pitchFamily="2" charset="2"/>
              <a:buChar char="I"/>
            </a:pPr>
            <a:r>
              <a:rPr lang="en-US" sz="3200">
                <a:solidFill>
                  <a:srgbClr val="FFFF99"/>
                </a:solidFill>
                <a:latin typeface="Arial" charset="0"/>
              </a:rPr>
              <a:t>Shoulders down, arms relaxed</a:t>
            </a:r>
          </a:p>
          <a:p>
            <a:pPr>
              <a:spcBef>
                <a:spcPct val="50000"/>
              </a:spcBef>
              <a:buClr>
                <a:srgbClr val="FFFF00"/>
              </a:buClr>
              <a:buFont typeface="Wingdings" pitchFamily="2" charset="2"/>
              <a:buChar char="I"/>
            </a:pPr>
            <a:r>
              <a:rPr lang="en-US" sz="3200">
                <a:solidFill>
                  <a:srgbClr val="FFFF99"/>
                </a:solidFill>
                <a:latin typeface="Arial" charset="0"/>
              </a:rPr>
              <a:t>Elbows level with the keyboard</a:t>
            </a:r>
          </a:p>
          <a:p>
            <a:pPr>
              <a:spcBef>
                <a:spcPct val="50000"/>
              </a:spcBef>
              <a:buClr>
                <a:srgbClr val="FFFF00"/>
              </a:buClr>
              <a:buFont typeface="Wingdings" pitchFamily="2" charset="2"/>
              <a:buChar char="I"/>
            </a:pPr>
            <a:r>
              <a:rPr lang="en-US" sz="3200">
                <a:solidFill>
                  <a:srgbClr val="FFFF99"/>
                </a:solidFill>
                <a:latin typeface="Arial" charset="0"/>
              </a:rPr>
              <a:t>Feet and lower back supported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8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8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81" name="Rectangle 1033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458200" cy="1600200"/>
          </a:xfrm>
          <a:noFill/>
          <a:ln/>
        </p:spPr>
        <p:txBody>
          <a:bodyPr anchorCtr="0"/>
          <a:lstStyle/>
          <a:p>
            <a:r>
              <a:rPr lang="en-US" dirty="0">
                <a:solidFill>
                  <a:srgbClr val="FFFF00"/>
                </a:solidFill>
              </a:rPr>
              <a:t>Posture &amp; Position at the Keyboard</a:t>
            </a:r>
          </a:p>
        </p:txBody>
      </p:sp>
      <p:sp>
        <p:nvSpPr>
          <p:cNvPr id="131075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3581400"/>
            <a:ext cx="3657600" cy="1143000"/>
          </a:xfrm>
        </p:spPr>
        <p:txBody>
          <a:bodyPr/>
          <a:lstStyle/>
          <a:p>
            <a:pPr>
              <a:buClr>
                <a:srgbClr val="FFFF00"/>
              </a:buClr>
              <a:buSzTx/>
              <a:buFont typeface="Wingdings" pitchFamily="2" charset="2"/>
              <a:buChar char="I"/>
            </a:pPr>
            <a:r>
              <a:rPr lang="en-US" dirty="0">
                <a:solidFill>
                  <a:srgbClr val="FFFF99"/>
                </a:solidFill>
              </a:rPr>
              <a:t>Eyes level with the text on the monitor</a:t>
            </a:r>
          </a:p>
        </p:txBody>
      </p:sp>
      <p:pic>
        <p:nvPicPr>
          <p:cNvPr id="1026" name="Picture 2" descr="http://downloads.faronics.com/assets/girl-typin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514600"/>
            <a:ext cx="42862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" y="672452"/>
            <a:ext cx="7391400" cy="45641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5604294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do I place my fingers?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728424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>
          <a:xfrm>
            <a:off x="2971800" y="5638800"/>
            <a:ext cx="4343400" cy="615950"/>
          </a:xfrm>
        </p:spPr>
        <p:txBody>
          <a:bodyPr/>
          <a:lstStyle/>
          <a:p>
            <a:pPr>
              <a:buClr>
                <a:srgbClr val="FFFF00"/>
              </a:buClr>
              <a:buSzTx/>
              <a:buFont typeface="Wingdings" pitchFamily="2" charset="2"/>
              <a:buChar char="I"/>
            </a:pPr>
            <a:r>
              <a:rPr lang="en-US">
                <a:solidFill>
                  <a:srgbClr val="FFFF99"/>
                </a:solidFill>
              </a:rPr>
              <a:t>Fingers curved</a:t>
            </a:r>
          </a:p>
        </p:txBody>
      </p:sp>
      <p:pic>
        <p:nvPicPr>
          <p:cNvPr id="124934" name="Picture 6" descr="keybha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30400"/>
            <a:ext cx="7924800" cy="33623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4938" name="Rectangle 10"/>
          <p:cNvSpPr>
            <a:spLocks noChangeArrowheads="1"/>
          </p:cNvSpPr>
          <p:nvPr/>
        </p:nvSpPr>
        <p:spPr bwMode="auto">
          <a:xfrm>
            <a:off x="228600" y="228600"/>
            <a:ext cx="8915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Posture &amp; Position at the Keyboard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304800" y="49530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pic>
        <p:nvPicPr>
          <p:cNvPr id="98317" name="Picture 13" descr="RightWrongSi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133600"/>
            <a:ext cx="8153400" cy="26019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8324" name="Rectangle 20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Ctr="0"/>
          <a:lstStyle/>
          <a:p>
            <a:r>
              <a:rPr lang="en-US" sz="4000" dirty="0">
                <a:solidFill>
                  <a:srgbClr val="FFFF00"/>
                </a:solidFill>
              </a:rPr>
              <a:t>Posture &amp; Position at the Keyboard</a:t>
            </a:r>
          </a:p>
        </p:txBody>
      </p:sp>
      <p:sp>
        <p:nvSpPr>
          <p:cNvPr id="98326" name="Text Box 22"/>
          <p:cNvSpPr txBox="1">
            <a:spLocks noChangeArrowheads="1"/>
          </p:cNvSpPr>
          <p:nvPr/>
        </p:nvSpPr>
        <p:spPr bwMode="auto">
          <a:xfrm>
            <a:off x="2362200" y="5257800"/>
            <a:ext cx="5410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I"/>
            </a:pPr>
            <a:r>
              <a:rPr kumimoji="1" lang="en-US" sz="3200">
                <a:solidFill>
                  <a:srgbClr val="FFFF99"/>
                </a:solidFill>
                <a:latin typeface="Arial" charset="0"/>
              </a:rPr>
              <a:t>Wrists off the keyboard</a:t>
            </a:r>
          </a:p>
          <a:p>
            <a:pPr>
              <a:spcBef>
                <a:spcPct val="50000"/>
              </a:spcBef>
            </a:pPr>
            <a:endParaRPr lang="en-US" sz="3200">
              <a:solidFill>
                <a:srgbClr val="FFFF99"/>
              </a:solidFill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886"/>
            <a:ext cx="8229600" cy="1139825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Correct Keying Checklist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</a:rPr>
              <a:t>Center your body on the J key, about a hand’s length from the keyboard and directly in front of the monitor.</a:t>
            </a:r>
          </a:p>
          <a:p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</a:rPr>
              <a:t>Hold your head straight over your shoulders, without straining forward or backward.</a:t>
            </a:r>
          </a:p>
          <a:p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</a:rPr>
              <a:t>Position the monitor at eye level about arm’s length away so you look down about 10 degrees.</a:t>
            </a:r>
          </a:p>
          <a:p>
            <a:r>
              <a:rPr lang="en-US" sz="2400" dirty="0">
                <a:solidFill>
                  <a:schemeClr val="tx2">
                    <a:lumMod val="90000"/>
                  </a:schemeClr>
                </a:solidFill>
              </a:rPr>
              <a:t>Elongate and relax your neck.</a:t>
            </a:r>
          </a:p>
          <a:p>
            <a:r>
              <a:rPr lang="en-US" sz="2400" dirty="0">
                <a:solidFill>
                  <a:schemeClr val="tx2">
                    <a:lumMod val="90000"/>
                  </a:schemeClr>
                </a:solidFill>
              </a:rPr>
              <a:t>Keep your shoulders  down.</a:t>
            </a:r>
          </a:p>
          <a:p>
            <a:r>
              <a:rPr lang="en-US" sz="2400" dirty="0">
                <a:solidFill>
                  <a:schemeClr val="tx2">
                    <a:lumMod val="90000"/>
                  </a:schemeClr>
                </a:solidFill>
              </a:rPr>
              <a:t>Tilt your keyboard slightly down toward the monitor.  </a:t>
            </a:r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</a:rPr>
              <a:t>Flatten the kickstand on the back of your keyboard. This </a:t>
            </a:r>
            <a:r>
              <a:rPr lang="en-US" sz="2400" dirty="0">
                <a:solidFill>
                  <a:schemeClr val="tx2">
                    <a:lumMod val="90000"/>
                  </a:schemeClr>
                </a:solidFill>
              </a:rPr>
              <a:t>keeps your wrists neutral and your fingers relaxed and curled.</a:t>
            </a:r>
          </a:p>
          <a:p>
            <a:endParaRPr lang="en-US" sz="20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626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39825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Correct Keying Checklist, Part 2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510540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2">
                    <a:lumMod val="90000"/>
                  </a:schemeClr>
                </a:solidFill>
              </a:rPr>
              <a:t>Adjust your chair and keyboard so your elbows bend at right angles.</a:t>
            </a:r>
          </a:p>
          <a:p>
            <a:r>
              <a:rPr lang="en-US" sz="2400" dirty="0">
                <a:solidFill>
                  <a:schemeClr val="tx2">
                    <a:lumMod val="90000"/>
                  </a:schemeClr>
                </a:solidFill>
              </a:rPr>
              <a:t>Keep your arms close to your sides but free to move slightly</a:t>
            </a:r>
          </a:p>
          <a:p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</a:rPr>
              <a:t>Keep your wrists relaxed and straight in a “neutral” position.</a:t>
            </a:r>
          </a:p>
          <a:p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</a:rPr>
              <a:t>Keep your back upright or tilted slightly forward from the hips.  Keep the slight natural curve of your lower back. </a:t>
            </a:r>
          </a:p>
          <a:p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</a:rPr>
              <a:t>Keep your knees slightly lower than your hips.</a:t>
            </a:r>
          </a:p>
          <a:p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</a:rPr>
              <a:t>Adjust your chair so your feet are well supported.  Use a footrest , if necessary.</a:t>
            </a:r>
          </a:p>
          <a:p>
            <a:r>
              <a:rPr lang="en-US" sz="2400" dirty="0" smtClean="0">
                <a:solidFill>
                  <a:schemeClr val="tx2">
                    <a:lumMod val="90000"/>
                  </a:schemeClr>
                </a:solidFill>
              </a:rPr>
              <a:t>Take breaks every 20-30 minutes and stretch!</a:t>
            </a:r>
            <a:endParaRPr lang="en-US" sz="2400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772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1804</TotalTime>
  <Words>390</Words>
  <Application>Microsoft Office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Book Antiqua</vt:lpstr>
      <vt:lpstr>Constantia</vt:lpstr>
      <vt:lpstr>Times New Roman</vt:lpstr>
      <vt:lpstr>Verdana</vt:lpstr>
      <vt:lpstr>Wingdings</vt:lpstr>
      <vt:lpstr>Wingdings 2</vt:lpstr>
      <vt:lpstr>Paper</vt:lpstr>
      <vt:lpstr>Proper Keyboarding Techniques</vt:lpstr>
      <vt:lpstr>Bad Habits in Typing</vt:lpstr>
      <vt:lpstr>Posture &amp; Position at the Keyboard</vt:lpstr>
      <vt:lpstr>Posture &amp; Position at the Keyboard</vt:lpstr>
      <vt:lpstr>PowerPoint Presentation</vt:lpstr>
      <vt:lpstr>PowerPoint Presentation</vt:lpstr>
      <vt:lpstr>Posture &amp; Position at the Keyboard</vt:lpstr>
      <vt:lpstr>Correct Keying Checklist</vt:lpstr>
      <vt:lpstr>Correct Keying Checklist, Part 2</vt:lpstr>
      <vt:lpstr>Benefits of Keying Correctly</vt:lpstr>
      <vt:lpstr>Remember</vt:lpstr>
    </vt:vector>
  </TitlesOfParts>
  <Company>Home PC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Janet James</dc:creator>
  <cp:lastModifiedBy>CJ Salvador</cp:lastModifiedBy>
  <cp:revision>128</cp:revision>
  <cp:lastPrinted>2000-09-16T21:48:06Z</cp:lastPrinted>
  <dcterms:created xsi:type="dcterms:W3CDTF">1999-06-23T01:29:06Z</dcterms:created>
  <dcterms:modified xsi:type="dcterms:W3CDTF">2017-01-31T14:47:01Z</dcterms:modified>
</cp:coreProperties>
</file>