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72" r:id="rId2"/>
    <p:sldId id="290" r:id="rId3"/>
    <p:sldId id="291" r:id="rId4"/>
    <p:sldId id="292" r:id="rId5"/>
    <p:sldId id="293" r:id="rId6"/>
  </p:sldIdLst>
  <p:sldSz cx="9144000" cy="6858000" type="screen4x3"/>
  <p:notesSz cx="7077075" cy="9051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6" autoAdjust="0"/>
    <p:restoredTop sz="94707" autoAdjust="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790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426B00-1619-4407-8B4A-B64F97F5F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6350" y="679450"/>
            <a:ext cx="4524375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298950"/>
            <a:ext cx="5661025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790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97900"/>
            <a:ext cx="30670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D69E6F-3942-4741-AB61-BFAEC46C27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63E784-E2C5-4251-94B7-E82E025D3EFB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20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"/>
              <p:cNvSpPr>
                <a:spLocks/>
              </p:cNvSpPr>
              <p:nvPr userDrawn="1"/>
            </p:nvSpPr>
            <p:spPr bwMode="hidden">
              <a:xfrm rot="3318475">
                <a:off x="2254" y="18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24"/>
              <p:cNvSpPr>
                <a:spLocks/>
              </p:cNvSpPr>
              <p:nvPr userDrawn="1"/>
            </p:nvSpPr>
            <p:spPr bwMode="hidden">
              <a:xfrm rot="3318475">
                <a:off x="-73" y="200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29"/>
              <p:cNvSpPr>
                <a:spLocks/>
              </p:cNvSpPr>
              <p:nvPr userDrawn="1"/>
            </p:nvSpPr>
            <p:spPr bwMode="hidden">
              <a:xfrm rot="6284068">
                <a:off x="1169" y="290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Freeform 38"/>
              <p:cNvSpPr>
                <a:spLocks/>
              </p:cNvSpPr>
              <p:nvPr userDrawn="1"/>
            </p:nvSpPr>
            <p:spPr bwMode="hidden">
              <a:xfrm rot="3318475">
                <a:off x="186" y="-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43"/>
              <p:cNvSpPr>
                <a:spLocks/>
              </p:cNvSpPr>
              <p:nvPr userDrawn="1"/>
            </p:nvSpPr>
            <p:spPr bwMode="hidden">
              <a:xfrm rot="6284068">
                <a:off x="1296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Freeform 52"/>
              <p:cNvSpPr>
                <a:spLocks/>
              </p:cNvSpPr>
              <p:nvPr userDrawn="1"/>
            </p:nvSpPr>
            <p:spPr bwMode="hidden">
              <a:xfrm rot="3318475">
                <a:off x="2005" y="5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Freeform 57"/>
              <p:cNvSpPr>
                <a:spLocks/>
              </p:cNvSpPr>
              <p:nvPr userDrawn="1"/>
            </p:nvSpPr>
            <p:spPr bwMode="hidden">
              <a:xfrm rot="6284068">
                <a:off x="3391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Freeform 65"/>
              <p:cNvSpPr>
                <a:spLocks/>
              </p:cNvSpPr>
              <p:nvPr userDrawn="1"/>
            </p:nvSpPr>
            <p:spPr bwMode="hidden">
              <a:xfrm rot="3318475">
                <a:off x="4137" y="-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85"/>
            <p:cNvGrpSpPr>
              <a:grpSpLocks/>
            </p:cNvGrpSpPr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7" name="Freeform 86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>
                  <a:gd name="T0" fmla="*/ 182 w 866"/>
                  <a:gd name="T1" fmla="*/ 1865 h 795"/>
                  <a:gd name="T2" fmla="*/ 2945 w 866"/>
                  <a:gd name="T3" fmla="*/ 7467 h 795"/>
                  <a:gd name="T4" fmla="*/ 3943 w 866"/>
                  <a:gd name="T5" fmla="*/ 7128 h 795"/>
                  <a:gd name="T6" fmla="*/ 6709 w 866"/>
                  <a:gd name="T7" fmla="*/ 2582 h 795"/>
                  <a:gd name="T8" fmla="*/ 7416 w 866"/>
                  <a:gd name="T9" fmla="*/ 1432 h 795"/>
                  <a:gd name="T10" fmla="*/ 1888 w 866"/>
                  <a:gd name="T11" fmla="*/ 0 h 795"/>
                  <a:gd name="T12" fmla="*/ 182 w 866"/>
                  <a:gd name="T13" fmla="*/ 1865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87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8" name="AutoShape 88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195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19" name="Rectangle 89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195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9" name="Group 90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525252"/>
                    </a:gs>
                    <a:gs pos="50000">
                      <a:srgbClr val="B2B2B2"/>
                    </a:gs>
                    <a:gs pos="100000">
                      <a:srgbClr val="52525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  <p:sp>
              <p:nvSpPr>
                <p:cNvPr id="17" name="Rectangle 92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en-US" altLang="en-US"/>
                </a:p>
              </p:txBody>
            </p:sp>
          </p:grpSp>
          <p:grpSp>
            <p:nvGrpSpPr>
              <p:cNvPr id="10" name="Group 93"/>
              <p:cNvGrpSpPr>
                <a:grpSpLocks/>
              </p:cNvGrpSpPr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11" name="Freeform 94"/>
                <p:cNvSpPr>
                  <a:spLocks/>
                </p:cNvSpPr>
                <p:nvPr/>
              </p:nvSpPr>
              <p:spPr bwMode="auto">
                <a:xfrm>
                  <a:off x="1016" y="970"/>
                  <a:ext cx="2844" cy="2614"/>
                </a:xfrm>
                <a:custGeom>
                  <a:avLst/>
                  <a:gdLst>
                    <a:gd name="T0" fmla="*/ 757933 w 866"/>
                    <a:gd name="T1" fmla="*/ 8089873 h 795"/>
                    <a:gd name="T2" fmla="*/ 12622697 w 866"/>
                    <a:gd name="T3" fmla="*/ 32338208 h 795"/>
                    <a:gd name="T4" fmla="*/ 16886913 w 866"/>
                    <a:gd name="T5" fmla="*/ 30863498 h 795"/>
                    <a:gd name="T6" fmla="*/ 28751720 w 866"/>
                    <a:gd name="T7" fmla="*/ 11189844 h 795"/>
                    <a:gd name="T8" fmla="*/ 31809119 w 866"/>
                    <a:gd name="T9" fmla="*/ 6203239 h 795"/>
                    <a:gd name="T10" fmla="*/ 8091410 w 866"/>
                    <a:gd name="T11" fmla="*/ 0 h 795"/>
                    <a:gd name="T12" fmla="*/ 757933 w 866"/>
                    <a:gd name="T13" fmla="*/ 8089873 h 79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mpd="sng">
                      <a:solidFill>
                        <a:schemeClr val="fol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Freeform 95"/>
                <p:cNvSpPr>
                  <a:spLocks/>
                </p:cNvSpPr>
                <p:nvPr/>
              </p:nvSpPr>
              <p:spPr bwMode="auto">
                <a:xfrm>
                  <a:off x="1078" y="978"/>
                  <a:ext cx="641" cy="1919"/>
                </a:xfrm>
                <a:custGeom>
                  <a:avLst/>
                  <a:gdLst>
                    <a:gd name="T0" fmla="*/ 209 w 642"/>
                    <a:gd name="T1" fmla="*/ 42 h 1919"/>
                    <a:gd name="T2" fmla="*/ 1 w 642"/>
                    <a:gd name="T3" fmla="*/ 551 h 1919"/>
                    <a:gd name="T4" fmla="*/ 218 w 642"/>
                    <a:gd name="T5" fmla="*/ 1319 h 1919"/>
                    <a:gd name="T6" fmla="*/ 518 w 642"/>
                    <a:gd name="T7" fmla="*/ 1845 h 1919"/>
                    <a:gd name="T8" fmla="*/ 551 w 642"/>
                    <a:gd name="T9" fmla="*/ 1761 h 1919"/>
                    <a:gd name="T10" fmla="*/ 259 w 642"/>
                    <a:gd name="T11" fmla="*/ 1060 h 1919"/>
                    <a:gd name="T12" fmla="*/ 218 w 642"/>
                    <a:gd name="T13" fmla="*/ 559 h 1919"/>
                    <a:gd name="T14" fmla="*/ 343 w 642"/>
                    <a:gd name="T15" fmla="*/ 192 h 1919"/>
                    <a:gd name="T16" fmla="*/ 476 w 642"/>
                    <a:gd name="T17" fmla="*/ 117 h 1919"/>
                    <a:gd name="T18" fmla="*/ 635 w 642"/>
                    <a:gd name="T19" fmla="*/ 58 h 1919"/>
                    <a:gd name="T20" fmla="*/ 518 w 642"/>
                    <a:gd name="T21" fmla="*/ 8 h 1919"/>
                    <a:gd name="T22" fmla="*/ 326 w 642"/>
                    <a:gd name="T23" fmla="*/ 8 h 1919"/>
                    <a:gd name="T24" fmla="*/ 209 w 642"/>
                    <a:gd name="T25" fmla="*/ 42 h 19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3" name="Freeform 96"/>
                <p:cNvSpPr>
                  <a:spLocks/>
                </p:cNvSpPr>
                <p:nvPr/>
              </p:nvSpPr>
              <p:spPr bwMode="auto">
                <a:xfrm>
                  <a:off x="1215" y="926"/>
                  <a:ext cx="2411" cy="630"/>
                </a:xfrm>
                <a:custGeom>
                  <a:avLst/>
                  <a:gdLst>
                    <a:gd name="T0" fmla="*/ 11 w 2411"/>
                    <a:gd name="T1" fmla="*/ 117 h 630"/>
                    <a:gd name="T2" fmla="*/ 250 w 2411"/>
                    <a:gd name="T3" fmla="*/ 10 h 630"/>
                    <a:gd name="T4" fmla="*/ 765 w 2411"/>
                    <a:gd name="T5" fmla="*/ 58 h 630"/>
                    <a:gd name="T6" fmla="*/ 1574 w 2411"/>
                    <a:gd name="T7" fmla="*/ 256 h 630"/>
                    <a:gd name="T8" fmla="*/ 2162 w 2411"/>
                    <a:gd name="T9" fmla="*/ 470 h 630"/>
                    <a:gd name="T10" fmla="*/ 2359 w 2411"/>
                    <a:gd name="T11" fmla="*/ 586 h 630"/>
                    <a:gd name="T12" fmla="*/ 2307 w 2411"/>
                    <a:gd name="T13" fmla="*/ 601 h 630"/>
                    <a:gd name="T14" fmla="*/ 1741 w 2411"/>
                    <a:gd name="T15" fmla="*/ 415 h 630"/>
                    <a:gd name="T16" fmla="*/ 874 w 2411"/>
                    <a:gd name="T17" fmla="*/ 212 h 630"/>
                    <a:gd name="T18" fmla="*/ 382 w 2411"/>
                    <a:gd name="T19" fmla="*/ 179 h 630"/>
                    <a:gd name="T20" fmla="*/ 198 w 2411"/>
                    <a:gd name="T21" fmla="*/ 270 h 630"/>
                    <a:gd name="T22" fmla="*/ 31 w 2411"/>
                    <a:gd name="T23" fmla="*/ 187 h 630"/>
                    <a:gd name="T24" fmla="*/ 11 w 2411"/>
                    <a:gd name="T25" fmla="*/ 117 h 6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4" name="Freeform 97"/>
                <p:cNvSpPr>
                  <a:spLocks/>
                </p:cNvSpPr>
                <p:nvPr/>
              </p:nvSpPr>
              <p:spPr bwMode="auto">
                <a:xfrm>
                  <a:off x="1843" y="1636"/>
                  <a:ext cx="1548" cy="1503"/>
                </a:xfrm>
                <a:custGeom>
                  <a:avLst/>
                  <a:gdLst>
                    <a:gd name="T0" fmla="*/ 54 w 1547"/>
                    <a:gd name="T1" fmla="*/ 275 h 1502"/>
                    <a:gd name="T2" fmla="*/ 388 w 1547"/>
                    <a:gd name="T3" fmla="*/ 33 h 1502"/>
                    <a:gd name="T4" fmla="*/ 1323 w 1547"/>
                    <a:gd name="T5" fmla="*/ 74 h 1502"/>
                    <a:gd name="T6" fmla="*/ 1448 w 1547"/>
                    <a:gd name="T7" fmla="*/ 149 h 1502"/>
                    <a:gd name="T8" fmla="*/ 730 w 1547"/>
                    <a:gd name="T9" fmla="*/ 108 h 1502"/>
                    <a:gd name="T10" fmla="*/ 305 w 1547"/>
                    <a:gd name="T11" fmla="*/ 216 h 1502"/>
                    <a:gd name="T12" fmla="*/ 146 w 1547"/>
                    <a:gd name="T13" fmla="*/ 525 h 1502"/>
                    <a:gd name="T14" fmla="*/ 246 w 1547"/>
                    <a:gd name="T15" fmla="*/ 1126 h 1502"/>
                    <a:gd name="T16" fmla="*/ 338 w 1547"/>
                    <a:gd name="T17" fmla="*/ 1435 h 1502"/>
                    <a:gd name="T18" fmla="*/ 280 w 1547"/>
                    <a:gd name="T19" fmla="*/ 1435 h 1502"/>
                    <a:gd name="T20" fmla="*/ 121 w 1547"/>
                    <a:gd name="T21" fmla="*/ 1034 h 1502"/>
                    <a:gd name="T22" fmla="*/ 38 w 1547"/>
                    <a:gd name="T23" fmla="*/ 617 h 1502"/>
                    <a:gd name="T24" fmla="*/ 54 w 1547"/>
                    <a:gd name="T25" fmla="*/ 275 h 15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5" name="Freeform 98"/>
                <p:cNvSpPr>
                  <a:spLocks/>
                </p:cNvSpPr>
                <p:nvPr/>
              </p:nvSpPr>
              <p:spPr bwMode="auto">
                <a:xfrm>
                  <a:off x="1631" y="1453"/>
                  <a:ext cx="921" cy="911"/>
                </a:xfrm>
                <a:custGeom>
                  <a:avLst/>
                  <a:gdLst>
                    <a:gd name="T0" fmla="*/ 14 w 921"/>
                    <a:gd name="T1" fmla="*/ 164 h 912"/>
                    <a:gd name="T2" fmla="*/ 216 w 921"/>
                    <a:gd name="T3" fmla="*/ 33 h 912"/>
                    <a:gd name="T4" fmla="*/ 871 w 921"/>
                    <a:gd name="T5" fmla="*/ 217 h 912"/>
                    <a:gd name="T6" fmla="*/ 613 w 921"/>
                    <a:gd name="T7" fmla="*/ 258 h 912"/>
                    <a:gd name="T8" fmla="*/ 396 w 921"/>
                    <a:gd name="T9" fmla="*/ 400 h 912"/>
                    <a:gd name="T10" fmla="*/ 287 w 921"/>
                    <a:gd name="T11" fmla="*/ 576 h 912"/>
                    <a:gd name="T12" fmla="*/ 262 w 921"/>
                    <a:gd name="T13" fmla="*/ 843 h 912"/>
                    <a:gd name="T14" fmla="*/ 14 w 921"/>
                    <a:gd name="T15" fmla="*/ 164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483" name="Rectangle 99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6484" name="Rectangle 10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1" name="Rectangle 10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" name="Rectangle 10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103" name="Rectangle 10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5C13899-F058-4F9F-AE77-9674526BB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035221"/>
      </p:ext>
    </p:extLst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AE31E-C463-488D-9357-105C5CFE8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278988"/>
      </p:ext>
    </p:extLst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C4F55-8280-47E3-816B-566638B6D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84717"/>
      </p:ext>
    </p:extLst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5E34-C76C-4E14-AE6D-CD8845D9B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268448"/>
      </p:ext>
    </p:extLst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13FBE-9E3E-451C-97A5-098B3302F7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23583"/>
      </p:ext>
    </p:extLst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4CD4-CD30-47D1-BC5E-7CA4A052F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199368"/>
      </p:ext>
    </p:extLst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631C9-2702-4C38-A407-226816BB8D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498346"/>
      </p:ext>
    </p:extLst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8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F7832-D570-4A76-B72C-AAA27A9421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606367"/>
      </p:ext>
    </p:extLst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7031D-B7FB-4825-B3D3-32E7CBFE4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989117"/>
      </p:ext>
    </p:extLst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3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77A1D-F2F7-4EB1-B5FD-8CFE8C1240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335874"/>
      </p:ext>
    </p:extLst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BCF65-2E4A-4A12-80CA-AC7F0439D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053439"/>
      </p:ext>
    </p:extLst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E49A-C6A5-4C69-94AB-1DE8AB4B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794138"/>
      </p:ext>
    </p:extLst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031" name="Group 3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1045" name="Freeform 4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5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6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7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8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9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10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2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4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5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7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8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Freeform 19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Freeform 20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Freeform 21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Freeform 22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Freeform 23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Freeform 24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Freeform 25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Freeform 26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Freeform 28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Freeform 29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Freeform 31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Freeform 32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Freeform 33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Freeform 34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Freeform 35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Freeform 36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Freeform 37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Freeform 38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Freeform 40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Freeform 42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Freeform 43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Freeform 44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Freeform 45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Freeform 46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Freeform 47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Freeform 48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Freeform 49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Freeform 50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Freeform 51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Freeform 52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Freeform 54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56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Freeform 57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Freeform 59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Freeform 60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Freeform 61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Freeform 62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Freeform 63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Freeform 64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Freeform 65"/>
              <p:cNvSpPr>
                <a:spLocks/>
              </p:cNvSpPr>
              <p:nvPr userDrawn="1"/>
            </p:nvSpPr>
            <p:spPr bwMode="hidden">
              <a:xfrm rot="3318475">
                <a:off x="4139" y="-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Freeform 67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Freeform 69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Freeform 70"/>
              <p:cNvSpPr>
                <a:spLocks/>
              </p:cNvSpPr>
              <p:nvPr userDrawn="1"/>
            </p:nvSpPr>
            <p:spPr bwMode="hidden">
              <a:xfrm rot="6284068">
                <a:off x="4901" y="7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Freeform 72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Freeform 73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Freeform 74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Freeform 75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Freeform 76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Freeform 77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Freeform 78"/>
              <p:cNvSpPr>
                <a:spLocks/>
              </p:cNvSpPr>
              <p:nvPr userDrawn="1"/>
            </p:nvSpPr>
            <p:spPr bwMode="hidden">
              <a:xfrm rot="3318475">
                <a:off x="4103" y="199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Freeform 80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Freeform 81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>
                  <a:gd name="T0" fmla="*/ 115 w 987"/>
                  <a:gd name="T1" fmla="*/ 70 h 743"/>
                  <a:gd name="T2" fmla="*/ 148 w 987"/>
                  <a:gd name="T3" fmla="*/ 362 h 743"/>
                  <a:gd name="T4" fmla="*/ 131 w 987"/>
                  <a:gd name="T5" fmla="*/ 403 h 743"/>
                  <a:gd name="T6" fmla="*/ 32 w 987"/>
                  <a:gd name="T7" fmla="*/ 170 h 743"/>
                  <a:gd name="T8" fmla="*/ 25 w 987"/>
                  <a:gd name="T9" fmla="*/ 109 h 743"/>
                  <a:gd name="T10" fmla="*/ 75 w 987"/>
                  <a:gd name="T11" fmla="*/ 23 h 743"/>
                  <a:gd name="T12" fmla="*/ 115 w 987"/>
                  <a:gd name="T13" fmla="*/ 7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Freeform 82"/>
              <p:cNvSpPr>
                <a:spLocks/>
              </p:cNvSpPr>
              <p:nvPr userDrawn="1"/>
            </p:nvSpPr>
            <p:spPr bwMode="hidden">
              <a:xfrm rot="6284068">
                <a:off x="4589" y="2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8" y="209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Freeform 84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2" name="Group 85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1043" name="AutoShape 86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44" name="Rectangle 87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1033" name="Group 88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1041" name="AutoShape 89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525252"/>
                  </a:gs>
                  <a:gs pos="50000">
                    <a:srgbClr val="B2B2B2"/>
                  </a:gs>
                  <a:gs pos="100000">
                    <a:srgbClr val="52525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42" name="Rectangle 90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EAEAEA"/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1034" name="Freeform 91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>
                <a:gd name="T0" fmla="*/ 17 w 866"/>
                <a:gd name="T1" fmla="*/ 180 h 795"/>
                <a:gd name="T2" fmla="*/ 284 w 866"/>
                <a:gd name="T3" fmla="*/ 720 h 795"/>
                <a:gd name="T4" fmla="*/ 380 w 866"/>
                <a:gd name="T5" fmla="*/ 687 h 795"/>
                <a:gd name="T6" fmla="*/ 647 w 866"/>
                <a:gd name="T7" fmla="*/ 249 h 795"/>
                <a:gd name="T8" fmla="*/ 716 w 866"/>
                <a:gd name="T9" fmla="*/ 138 h 795"/>
                <a:gd name="T10" fmla="*/ 182 w 866"/>
                <a:gd name="T11" fmla="*/ 0 h 795"/>
                <a:gd name="T12" fmla="*/ 17 w 866"/>
                <a:gd name="T13" fmla="*/ 180 h 7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92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1036" name="Freeform 93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>
                  <a:gd name="T0" fmla="*/ 8 w 866"/>
                  <a:gd name="T1" fmla="*/ 79 h 795"/>
                  <a:gd name="T2" fmla="*/ 124 w 866"/>
                  <a:gd name="T3" fmla="*/ 319 h 795"/>
                  <a:gd name="T4" fmla="*/ 167 w 866"/>
                  <a:gd name="T5" fmla="*/ 303 h 795"/>
                  <a:gd name="T6" fmla="*/ 283 w 866"/>
                  <a:gd name="T7" fmla="*/ 110 h 795"/>
                  <a:gd name="T8" fmla="*/ 313 w 866"/>
                  <a:gd name="T9" fmla="*/ 61 h 795"/>
                  <a:gd name="T10" fmla="*/ 80 w 866"/>
                  <a:gd name="T11" fmla="*/ 0 h 795"/>
                  <a:gd name="T12" fmla="*/ 8 w 866"/>
                  <a:gd name="T13" fmla="*/ 79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mpd="sng">
                    <a:solidFill>
                      <a:schemeClr val="fol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4" name="Freeform 94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>
                  <a:gd name="T0" fmla="*/ 60 w 181"/>
                  <a:gd name="T1" fmla="*/ 12 h 533"/>
                  <a:gd name="T2" fmla="*/ 2 w 181"/>
                  <a:gd name="T3" fmla="*/ 153 h 533"/>
                  <a:gd name="T4" fmla="*/ 63 w 181"/>
                  <a:gd name="T5" fmla="*/ 366 h 533"/>
                  <a:gd name="T6" fmla="*/ 146 w 181"/>
                  <a:gd name="T7" fmla="*/ 512 h 533"/>
                  <a:gd name="T8" fmla="*/ 156 w 181"/>
                  <a:gd name="T9" fmla="*/ 489 h 533"/>
                  <a:gd name="T10" fmla="*/ 74 w 181"/>
                  <a:gd name="T11" fmla="*/ 294 h 533"/>
                  <a:gd name="T12" fmla="*/ 63 w 181"/>
                  <a:gd name="T13" fmla="*/ 155 h 533"/>
                  <a:gd name="T14" fmla="*/ 98 w 181"/>
                  <a:gd name="T15" fmla="*/ 53 h 533"/>
                  <a:gd name="T16" fmla="*/ 135 w 181"/>
                  <a:gd name="T17" fmla="*/ 32 h 533"/>
                  <a:gd name="T18" fmla="*/ 179 w 181"/>
                  <a:gd name="T19" fmla="*/ 16 h 533"/>
                  <a:gd name="T20" fmla="*/ 146 w 181"/>
                  <a:gd name="T21" fmla="*/ 2 h 533"/>
                  <a:gd name="T22" fmla="*/ 93 w 181"/>
                  <a:gd name="T23" fmla="*/ 2 h 533"/>
                  <a:gd name="T24" fmla="*/ 60 w 181"/>
                  <a:gd name="T25" fmla="*/ 12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5455" name="Freeform 95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>
                  <a:gd name="T0" fmla="*/ 10 w 666"/>
                  <a:gd name="T1" fmla="*/ 32 h 195"/>
                  <a:gd name="T2" fmla="*/ 72 w 666"/>
                  <a:gd name="T3" fmla="*/ 3 h 195"/>
                  <a:gd name="T4" fmla="*/ 214 w 666"/>
                  <a:gd name="T5" fmla="*/ 16 h 195"/>
                  <a:gd name="T6" fmla="*/ 440 w 666"/>
                  <a:gd name="T7" fmla="*/ 74 h 195"/>
                  <a:gd name="T8" fmla="*/ 604 w 666"/>
                  <a:gd name="T9" fmla="*/ 140 h 195"/>
                  <a:gd name="T10" fmla="*/ 653 w 666"/>
                  <a:gd name="T11" fmla="*/ 182 h 195"/>
                  <a:gd name="T12" fmla="*/ 638 w 666"/>
                  <a:gd name="T13" fmla="*/ 186 h 195"/>
                  <a:gd name="T14" fmla="*/ 483 w 666"/>
                  <a:gd name="T15" fmla="*/ 129 h 195"/>
                  <a:gd name="T16" fmla="*/ 244 w 666"/>
                  <a:gd name="T17" fmla="*/ 64 h 195"/>
                  <a:gd name="T18" fmla="*/ 107 w 666"/>
                  <a:gd name="T19" fmla="*/ 51 h 195"/>
                  <a:gd name="T20" fmla="*/ 55 w 666"/>
                  <a:gd name="T21" fmla="*/ 74 h 195"/>
                  <a:gd name="T22" fmla="*/ 10 w 666"/>
                  <a:gd name="T23" fmla="*/ 50 h 195"/>
                  <a:gd name="T24" fmla="*/ 10 w 666"/>
                  <a:gd name="T25" fmla="*/ 3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5456" name="Freeform 96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>
                  <a:gd name="T0" fmla="*/ 54 w 1547"/>
                  <a:gd name="T1" fmla="*/ 275 h 1502"/>
                  <a:gd name="T2" fmla="*/ 388 w 1547"/>
                  <a:gd name="T3" fmla="*/ 33 h 1502"/>
                  <a:gd name="T4" fmla="*/ 1323 w 1547"/>
                  <a:gd name="T5" fmla="*/ 74 h 1502"/>
                  <a:gd name="T6" fmla="*/ 1448 w 1547"/>
                  <a:gd name="T7" fmla="*/ 149 h 1502"/>
                  <a:gd name="T8" fmla="*/ 730 w 1547"/>
                  <a:gd name="T9" fmla="*/ 108 h 1502"/>
                  <a:gd name="T10" fmla="*/ 305 w 1547"/>
                  <a:gd name="T11" fmla="*/ 216 h 1502"/>
                  <a:gd name="T12" fmla="*/ 146 w 1547"/>
                  <a:gd name="T13" fmla="*/ 525 h 1502"/>
                  <a:gd name="T14" fmla="*/ 246 w 1547"/>
                  <a:gd name="T15" fmla="*/ 1126 h 1502"/>
                  <a:gd name="T16" fmla="*/ 338 w 1547"/>
                  <a:gd name="T17" fmla="*/ 1435 h 1502"/>
                  <a:gd name="T18" fmla="*/ 280 w 1547"/>
                  <a:gd name="T19" fmla="*/ 1435 h 1502"/>
                  <a:gd name="T20" fmla="*/ 121 w 1547"/>
                  <a:gd name="T21" fmla="*/ 1034 h 1502"/>
                  <a:gd name="T22" fmla="*/ 38 w 1547"/>
                  <a:gd name="T23" fmla="*/ 617 h 1502"/>
                  <a:gd name="T24" fmla="*/ 54 w 1547"/>
                  <a:gd name="T25" fmla="*/ 275 h 1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5457" name="Freeform 97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>
                  <a:gd name="T0" fmla="*/ 14 w 921"/>
                  <a:gd name="T1" fmla="*/ 164 h 912"/>
                  <a:gd name="T2" fmla="*/ 216 w 921"/>
                  <a:gd name="T3" fmla="*/ 33 h 912"/>
                  <a:gd name="T4" fmla="*/ 871 w 921"/>
                  <a:gd name="T5" fmla="*/ 217 h 912"/>
                  <a:gd name="T6" fmla="*/ 613 w 921"/>
                  <a:gd name="T7" fmla="*/ 258 h 912"/>
                  <a:gd name="T8" fmla="*/ 396 w 921"/>
                  <a:gd name="T9" fmla="*/ 400 h 912"/>
                  <a:gd name="T10" fmla="*/ 287 w 921"/>
                  <a:gd name="T11" fmla="*/ 576 h 912"/>
                  <a:gd name="T12" fmla="*/ 262 w 921"/>
                  <a:gd name="T13" fmla="*/ 843 h 912"/>
                  <a:gd name="T14" fmla="*/ 14 w 921"/>
                  <a:gd name="T15" fmla="*/ 16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15458" name="Rectangle 9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461" name="Rectangle 10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480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15462" name="Rectangle 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711A3D79-C6C8-4D8D-BECE-BE4B3335F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 spd="med">
    <p:cover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</a:rPr>
              <a:t>Exploring Career Decisions</a:t>
            </a:r>
            <a:r>
              <a:rPr lang="en-US" altLang="en-US" dirty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21717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altLang="en-US"/>
              <a:t>1.02 Understand personality and learning styles.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5000" y="35814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br>
              <a:rPr lang="en-US" altLang="en-US" sz="4000" b="0" dirty="0">
                <a:solidFill>
                  <a:schemeClr val="tx1"/>
                </a:solidFill>
              </a:rPr>
            </a:br>
            <a:r>
              <a:rPr lang="en-US" altLang="en-US" sz="4000" dirty="0"/>
              <a:t>What is a Learning Style?</a:t>
            </a: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1066800" y="5151438"/>
            <a:ext cx="77200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Learning style is the way a person thinks and learns best.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</a:rPr>
              <a:t>Learning styles can be categorized eight different ways.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39813"/>
            <a:ext cx="3352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dirty="0"/>
              <a:t>Verbal/Linguistic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554038" y="1884363"/>
            <a:ext cx="3810000" cy="4343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 dirty="0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Verbal/Linguistic – related to words and language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 dirty="0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Likes to read books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Listens to and gives oral presentations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Communicates through written and oral messages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Likes discussions and debates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Likes to explain things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 dirty="0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Saying, hearing, and seeing words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175" y="1905000"/>
            <a:ext cx="3810000" cy="4343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Logical/Mathematical – reasoned, precise, accurate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Likes to conduct experiments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Likes to work with numbers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Likes to explore patterns and relationships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math, problem solving, and reasoning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Categorizing, classifying, and working with patterns and relationships</a:t>
            </a:r>
          </a:p>
          <a:p>
            <a:pPr eaLnBrk="1" hangingPunct="1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266700" y="6542088"/>
            <a:ext cx="4800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1.02 Understand personality and learning styles.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0DAF2-249D-4661-BE1C-41B71B85F62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184775" y="1039813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dirty="0"/>
              <a:t>Logical/Mathematical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 animBg="1"/>
      <p:bldP spid="4" grpId="0" uiExpand="1" build="p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054100"/>
            <a:ext cx="335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Bodily/Kinesthetic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2036763"/>
            <a:ext cx="3810000" cy="4343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Definition</a:t>
            </a:r>
          </a:p>
          <a:p>
            <a:pPr lvl="1" eaLnBrk="1" hangingPunct="1">
              <a:lnSpc>
                <a:spcPct val="75000"/>
              </a:lnSpc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Physical activity and movement and awareness through sensory perception – hearing, seeing, smelling, feeling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Likes to move around, touch, talk, and use body language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Good at sports, dancing, gymnastics, and crafts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By touching, moving, interacting with space and processing knowledge through bodily sensations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030413"/>
            <a:ext cx="3810000" cy="434975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lnSpc>
                <a:spcPct val="75000"/>
              </a:lnSpc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Mental images, seeing, sight</a:t>
            </a:r>
            <a:r>
              <a:rPr lang="en-US" altLang="en-US" sz="1600" dirty="0"/>
              <a:t> 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Likes to draw, build, design, and create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Daydreamer and imaginative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Watches movies and plays computer games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sensing changes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puzzles and mazes and reading charts and graphs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By visualizing, dreaming, and using colors and pictures</a:t>
            </a:r>
          </a:p>
          <a:p>
            <a:pPr eaLnBrk="1" hangingPunct="1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72250"/>
            <a:ext cx="4800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1.02 Understand personality and learning styles.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A3ADFE-C1B9-4659-B348-0782931C61AC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95913" y="1122363"/>
            <a:ext cx="3352800" cy="107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/>
              <a:t>Visual/Spatial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39800"/>
            <a:ext cx="335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Musical/Rhythmic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349250" y="1752600"/>
            <a:ext cx="4176713" cy="44958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Definition</a:t>
            </a:r>
          </a:p>
          <a:p>
            <a:pPr lvl="1" eaLnBrk="1" hangingPunct="1">
              <a:lnSpc>
                <a:spcPct val="75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Sound arranged in patterns, tone, and pitch through music, poetry, color, painting, and photography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Likes to sing, hum tunes, listen to music, play an instrument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Good at picking up sounds, remembering melodies, noticing pitch, rhythm, and patterns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Good at keeping time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+mj-lt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+mj-lt"/>
              </a:rPr>
              <a:t>Through rhythm, melody, and music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92588" cy="44958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endParaRPr lang="en-US" altLang="en-US" sz="16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lnSpc>
                <a:spcPct val="75000"/>
              </a:lnSpc>
              <a:spcBef>
                <a:spcPct val="5000"/>
              </a:spcBef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Related to relationships with other people</a:t>
            </a:r>
            <a:r>
              <a:rPr lang="en-US" altLang="en-US" sz="1600" dirty="0"/>
              <a:t> 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Has lots of friends, likes to talk and join groups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understanding people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communicating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Good at mediation (resolving conflict)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en-US" sz="1600" b="1" dirty="0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</a:rPr>
              <a:t>Sharing with others, collaborative groups, and teaching others</a:t>
            </a:r>
          </a:p>
          <a:p>
            <a:pPr eaLnBrk="1" hangingPunct="1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93663" y="6489700"/>
            <a:ext cx="4800601" cy="30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1.02 Understand personality and learning styles.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E17BB6-616E-4B32-B781-5D64E06D46E5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91200" y="9398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/>
              <a:t>Interpersonal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 animBg="1"/>
      <p:bldP spid="4" grpId="0" uiExpand="1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5" y="863600"/>
            <a:ext cx="335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Intrapersonal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712913"/>
            <a:ext cx="4100512" cy="4535487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 dirty="0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lnSpc>
                <a:spcPct val="75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Within self</a:t>
            </a:r>
            <a:r>
              <a:rPr lang="en-US" altLang="en-US" sz="1600" dirty="0"/>
              <a:t> 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 dirty="0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Likes to work alone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Reflective and self-aware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Instinctual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Original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 dirty="0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Working alone, individualized projects, and self-paced instruction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712913"/>
            <a:ext cx="4238625" cy="4535487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 dirty="0">
                <a:latin typeface="Arial" panose="020B0604020202020204" pitchFamily="34" charset="0"/>
              </a:rPr>
              <a:t>Definition</a:t>
            </a:r>
          </a:p>
          <a:p>
            <a:pPr lvl="1" eaLnBrk="1" hangingPunct="1">
              <a:lnSpc>
                <a:spcPct val="75000"/>
              </a:lnSpc>
              <a:spcBef>
                <a:spcPct val="500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Related to nature and the environment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 dirty="0">
                <a:latin typeface="Arial" panose="020B0604020202020204" pitchFamily="34" charset="0"/>
              </a:rPr>
              <a:t>Characteristics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Likes to work outside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Enjoys geography, weather, learning about the environment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Good at categorizing, organizing, planning, 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Interested in preservation and conservation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Likes to work with animals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en-US" sz="1600" b="1" dirty="0">
                <a:latin typeface="Arial" panose="020B0604020202020204" pitchFamily="34" charset="0"/>
              </a:rPr>
              <a:t>How does this person learn best?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By studying nature’s patterns, such as erosion and climate, learning how things work, and cause and effect relationships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20638" y="6526213"/>
            <a:ext cx="4800601" cy="304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1.02 Understand personality and learning styles.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625AB7-42E3-40CD-BED3-72A3C5D0B1F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643563" y="863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/>
              <a:t>Naturalistic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nimBg="1"/>
      <p:bldP spid="10244" grpId="0" uiExpand="1" build="p" animBg="1"/>
      <p:bldP spid="7" grpId="0"/>
    </p:bldLst>
  </p:timing>
</p:sld>
</file>

<file path=ppt/theme/theme1.xml><?xml version="1.0" encoding="utf-8"?>
<a:theme xmlns:a="http://schemas.openxmlformats.org/drawingml/2006/main" name="LaVerne">
  <a:themeElements>
    <a:clrScheme name="LaVerne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LaVerne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1787</TotalTime>
  <Words>520</Words>
  <Application>Microsoft Office PowerPoint</Application>
  <PresentationFormat>On-screen Show (4:3)</PresentationFormat>
  <Paragraphs>96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Times New Roman</vt:lpstr>
      <vt:lpstr>LaVerne</vt:lpstr>
      <vt:lpstr>Exploring Career Decisions </vt:lpstr>
      <vt:lpstr>Verbal/Linguistic</vt:lpstr>
      <vt:lpstr>Bodily/Kinesthetic</vt:lpstr>
      <vt:lpstr>Musical/Rhythmic</vt:lpstr>
      <vt:lpstr>Intrapersonal</vt:lpstr>
    </vt:vector>
  </TitlesOfParts>
  <Company>WCPSS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on You</dc:title>
  <dc:creator>WCPSS</dc:creator>
  <cp:lastModifiedBy>ChristyJo Salvador</cp:lastModifiedBy>
  <cp:revision>111</cp:revision>
  <dcterms:created xsi:type="dcterms:W3CDTF">2006-09-17T00:51:26Z</dcterms:created>
  <dcterms:modified xsi:type="dcterms:W3CDTF">2019-09-19T15:39:04Z</dcterms:modified>
</cp:coreProperties>
</file>