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8" r:id="rId12"/>
    <p:sldId id="267" r:id="rId13"/>
    <p:sldId id="269" r:id="rId14"/>
    <p:sldId id="270" r:id="rId15"/>
    <p:sldId id="271" r:id="rId16"/>
    <p:sldId id="272" r:id="rId17"/>
    <p:sldId id="276" r:id="rId18"/>
    <p:sldId id="277" r:id="rId19"/>
    <p:sldId id="273" r:id="rId20"/>
    <p:sldId id="274" r:id="rId21"/>
    <p:sldId id="278" r:id="rId22"/>
    <p:sldId id="279" r:id="rId23"/>
    <p:sldId id="275" r:id="rId24"/>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BE027B0-3C4E-4654-B63F-7D5C7821F70D}" type="datetimeFigureOut">
              <a:rPr lang="en-US"/>
              <a:pPr>
                <a:defRPr/>
              </a:pPr>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DC8DAB0-2E5A-4A53-B84E-F92264522178}" type="slidenum">
              <a:rPr lang="en-US"/>
              <a:pPr>
                <a:defRPr/>
              </a:pPr>
              <a:t>‹#›</a:t>
            </a:fld>
            <a:endParaRPr lang="en-US"/>
          </a:p>
        </p:txBody>
      </p:sp>
    </p:spTree>
    <p:extLst>
      <p:ext uri="{BB962C8B-B14F-4D97-AF65-F5344CB8AC3E}">
        <p14:creationId xmlns:p14="http://schemas.microsoft.com/office/powerpoint/2010/main" val="1347499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2FB4F04-556A-493E-8D9A-3B52EC012194}" type="slidenum">
              <a:rPr lang="en-US" altLang="en-US" smtClean="0"/>
              <a:pPr eaLnBrk="1" hangingPunct="1"/>
              <a:t>1</a:t>
            </a:fld>
            <a:endParaRPr lang="en-US" altLang="en-US" smtClean="0"/>
          </a:p>
        </p:txBody>
      </p:sp>
    </p:spTree>
    <p:extLst>
      <p:ext uri="{BB962C8B-B14F-4D97-AF65-F5344CB8AC3E}">
        <p14:creationId xmlns:p14="http://schemas.microsoft.com/office/powerpoint/2010/main" val="227162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B5280E3-9B5B-4C0B-9C37-078D60AD146F}" type="slidenum">
              <a:rPr lang="en-US" altLang="en-US" smtClean="0"/>
              <a:pPr eaLnBrk="1" hangingPunct="1"/>
              <a:t>10</a:t>
            </a:fld>
            <a:endParaRPr lang="en-US" altLang="en-US" smtClean="0"/>
          </a:p>
        </p:txBody>
      </p:sp>
    </p:spTree>
    <p:extLst>
      <p:ext uri="{BB962C8B-B14F-4D97-AF65-F5344CB8AC3E}">
        <p14:creationId xmlns:p14="http://schemas.microsoft.com/office/powerpoint/2010/main" val="161141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81697F8-63E8-43C7-817A-1D846421C4B1}" type="slidenum">
              <a:rPr lang="en-US" altLang="en-US" smtClean="0"/>
              <a:pPr eaLnBrk="1" hangingPunct="1"/>
              <a:t>11</a:t>
            </a:fld>
            <a:endParaRPr lang="en-US" altLang="en-US" smtClean="0"/>
          </a:p>
        </p:txBody>
      </p:sp>
    </p:spTree>
    <p:extLst>
      <p:ext uri="{BB962C8B-B14F-4D97-AF65-F5344CB8AC3E}">
        <p14:creationId xmlns:p14="http://schemas.microsoft.com/office/powerpoint/2010/main" val="334206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EEE102F-BC08-40AF-90FD-96FFCBE8FF7B}" type="slidenum">
              <a:rPr lang="en-US" altLang="en-US" smtClean="0"/>
              <a:pPr eaLnBrk="1" hangingPunct="1"/>
              <a:t>12</a:t>
            </a:fld>
            <a:endParaRPr lang="en-US" altLang="en-US" smtClean="0"/>
          </a:p>
        </p:txBody>
      </p:sp>
    </p:spTree>
    <p:extLst>
      <p:ext uri="{BB962C8B-B14F-4D97-AF65-F5344CB8AC3E}">
        <p14:creationId xmlns:p14="http://schemas.microsoft.com/office/powerpoint/2010/main" val="55989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6D0C70F-6F58-4AB6-8C38-200CA03E0122}" type="slidenum">
              <a:rPr lang="en-US" altLang="en-US" smtClean="0"/>
              <a:pPr eaLnBrk="1" hangingPunct="1"/>
              <a:t>13</a:t>
            </a:fld>
            <a:endParaRPr lang="en-US" altLang="en-US" smtClean="0"/>
          </a:p>
        </p:txBody>
      </p:sp>
    </p:spTree>
    <p:extLst>
      <p:ext uri="{BB962C8B-B14F-4D97-AF65-F5344CB8AC3E}">
        <p14:creationId xmlns:p14="http://schemas.microsoft.com/office/powerpoint/2010/main" val="328488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9C40B46-E428-4F1F-9B40-11D6E78E96DF}" type="slidenum">
              <a:rPr lang="en-US" altLang="en-US" smtClean="0"/>
              <a:pPr eaLnBrk="1" hangingPunct="1"/>
              <a:t>14</a:t>
            </a:fld>
            <a:endParaRPr lang="en-US" altLang="en-US" smtClean="0"/>
          </a:p>
        </p:txBody>
      </p:sp>
    </p:spTree>
    <p:extLst>
      <p:ext uri="{BB962C8B-B14F-4D97-AF65-F5344CB8AC3E}">
        <p14:creationId xmlns:p14="http://schemas.microsoft.com/office/powerpoint/2010/main" val="352262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0D2D578-D872-46E3-ADAD-F06DD3E52082}" type="slidenum">
              <a:rPr lang="en-US" altLang="en-US" smtClean="0"/>
              <a:pPr eaLnBrk="1" hangingPunct="1"/>
              <a:t>15</a:t>
            </a:fld>
            <a:endParaRPr lang="en-US" altLang="en-US" smtClean="0"/>
          </a:p>
        </p:txBody>
      </p:sp>
    </p:spTree>
    <p:extLst>
      <p:ext uri="{BB962C8B-B14F-4D97-AF65-F5344CB8AC3E}">
        <p14:creationId xmlns:p14="http://schemas.microsoft.com/office/powerpoint/2010/main" val="333076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2F154CD-FC78-4059-8239-165149C04F1E}" type="slidenum">
              <a:rPr lang="en-US" altLang="en-US" smtClean="0"/>
              <a:pPr eaLnBrk="1" hangingPunct="1"/>
              <a:t>16</a:t>
            </a:fld>
            <a:endParaRPr lang="en-US" altLang="en-US" smtClean="0"/>
          </a:p>
        </p:txBody>
      </p:sp>
    </p:spTree>
    <p:extLst>
      <p:ext uri="{BB962C8B-B14F-4D97-AF65-F5344CB8AC3E}">
        <p14:creationId xmlns:p14="http://schemas.microsoft.com/office/powerpoint/2010/main" val="100818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93C515C-56AF-4257-9EB9-8FA8A31596B0}" type="slidenum">
              <a:rPr lang="en-US" altLang="en-US" smtClean="0"/>
              <a:pPr eaLnBrk="1" hangingPunct="1"/>
              <a:t>17</a:t>
            </a:fld>
            <a:endParaRPr lang="en-US" altLang="en-US" smtClean="0"/>
          </a:p>
        </p:txBody>
      </p:sp>
    </p:spTree>
    <p:extLst>
      <p:ext uri="{BB962C8B-B14F-4D97-AF65-F5344CB8AC3E}">
        <p14:creationId xmlns:p14="http://schemas.microsoft.com/office/powerpoint/2010/main" val="2754477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03070E1-1022-4DE1-8FE3-A3FB06681E52}" type="slidenum">
              <a:rPr lang="en-US" altLang="en-US" smtClean="0"/>
              <a:pPr eaLnBrk="1" hangingPunct="1"/>
              <a:t>18</a:t>
            </a:fld>
            <a:endParaRPr lang="en-US" altLang="en-US" smtClean="0"/>
          </a:p>
        </p:txBody>
      </p:sp>
    </p:spTree>
    <p:extLst>
      <p:ext uri="{BB962C8B-B14F-4D97-AF65-F5344CB8AC3E}">
        <p14:creationId xmlns:p14="http://schemas.microsoft.com/office/powerpoint/2010/main" val="402574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D8A8D699-1516-43C1-8F34-D32EB513A383}" type="slidenum">
              <a:rPr lang="en-US" altLang="en-US" smtClean="0"/>
              <a:pPr eaLnBrk="1" hangingPunct="1"/>
              <a:t>19</a:t>
            </a:fld>
            <a:endParaRPr lang="en-US" altLang="en-US" smtClean="0"/>
          </a:p>
        </p:txBody>
      </p:sp>
    </p:spTree>
    <p:extLst>
      <p:ext uri="{BB962C8B-B14F-4D97-AF65-F5344CB8AC3E}">
        <p14:creationId xmlns:p14="http://schemas.microsoft.com/office/powerpoint/2010/main" val="380729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84B6145-9955-426D-B613-42949D406435}" type="slidenum">
              <a:rPr lang="en-US" altLang="en-US" smtClean="0"/>
              <a:pPr eaLnBrk="1" hangingPunct="1"/>
              <a:t>2</a:t>
            </a:fld>
            <a:endParaRPr lang="en-US" altLang="en-US" smtClean="0"/>
          </a:p>
        </p:txBody>
      </p:sp>
    </p:spTree>
    <p:extLst>
      <p:ext uri="{BB962C8B-B14F-4D97-AF65-F5344CB8AC3E}">
        <p14:creationId xmlns:p14="http://schemas.microsoft.com/office/powerpoint/2010/main" val="107531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23DA02C-1E13-4E53-9DEB-BBE52AA66646}" type="slidenum">
              <a:rPr lang="en-US" altLang="en-US" smtClean="0"/>
              <a:pPr eaLnBrk="1" hangingPunct="1"/>
              <a:t>20</a:t>
            </a:fld>
            <a:endParaRPr lang="en-US" altLang="en-US" smtClean="0"/>
          </a:p>
        </p:txBody>
      </p:sp>
    </p:spTree>
    <p:extLst>
      <p:ext uri="{BB962C8B-B14F-4D97-AF65-F5344CB8AC3E}">
        <p14:creationId xmlns:p14="http://schemas.microsoft.com/office/powerpoint/2010/main" val="224916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A145E84C-C46D-4460-88B0-EF048A747A6D}" type="slidenum">
              <a:rPr lang="en-US" altLang="en-US" smtClean="0"/>
              <a:pPr eaLnBrk="1" hangingPunct="1"/>
              <a:t>21</a:t>
            </a:fld>
            <a:endParaRPr lang="en-US" altLang="en-US" smtClean="0"/>
          </a:p>
        </p:txBody>
      </p:sp>
    </p:spTree>
    <p:extLst>
      <p:ext uri="{BB962C8B-B14F-4D97-AF65-F5344CB8AC3E}">
        <p14:creationId xmlns:p14="http://schemas.microsoft.com/office/powerpoint/2010/main" val="754474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22A1BBB-2748-4BFF-87E7-F0BC0E875420}" type="slidenum">
              <a:rPr lang="en-US" altLang="en-US" smtClean="0"/>
              <a:pPr eaLnBrk="1" hangingPunct="1"/>
              <a:t>23</a:t>
            </a:fld>
            <a:endParaRPr lang="en-US" altLang="en-US" smtClean="0"/>
          </a:p>
        </p:txBody>
      </p:sp>
    </p:spTree>
    <p:extLst>
      <p:ext uri="{BB962C8B-B14F-4D97-AF65-F5344CB8AC3E}">
        <p14:creationId xmlns:p14="http://schemas.microsoft.com/office/powerpoint/2010/main" val="174147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664265D-EF6D-422F-8593-B3F8D718115A}" type="slidenum">
              <a:rPr lang="en-US" altLang="en-US" smtClean="0"/>
              <a:pPr eaLnBrk="1" hangingPunct="1"/>
              <a:t>3</a:t>
            </a:fld>
            <a:endParaRPr lang="en-US" altLang="en-US" smtClean="0"/>
          </a:p>
        </p:txBody>
      </p:sp>
    </p:spTree>
    <p:extLst>
      <p:ext uri="{BB962C8B-B14F-4D97-AF65-F5344CB8AC3E}">
        <p14:creationId xmlns:p14="http://schemas.microsoft.com/office/powerpoint/2010/main" val="49201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ED576BE-4FA4-4E25-8883-3ECBE4307F96}" type="slidenum">
              <a:rPr lang="en-US" altLang="en-US" smtClean="0"/>
              <a:pPr eaLnBrk="1" hangingPunct="1"/>
              <a:t>4</a:t>
            </a:fld>
            <a:endParaRPr lang="en-US" altLang="en-US" smtClean="0"/>
          </a:p>
        </p:txBody>
      </p:sp>
    </p:spTree>
    <p:extLst>
      <p:ext uri="{BB962C8B-B14F-4D97-AF65-F5344CB8AC3E}">
        <p14:creationId xmlns:p14="http://schemas.microsoft.com/office/powerpoint/2010/main" val="111147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4245BE8-D83E-4532-965A-87EA2CA6F758}" type="slidenum">
              <a:rPr lang="en-US" altLang="en-US" smtClean="0"/>
              <a:pPr eaLnBrk="1" hangingPunct="1"/>
              <a:t>5</a:t>
            </a:fld>
            <a:endParaRPr lang="en-US" altLang="en-US" smtClean="0"/>
          </a:p>
        </p:txBody>
      </p:sp>
    </p:spTree>
    <p:extLst>
      <p:ext uri="{BB962C8B-B14F-4D97-AF65-F5344CB8AC3E}">
        <p14:creationId xmlns:p14="http://schemas.microsoft.com/office/powerpoint/2010/main" val="339928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2C04F44-4EFE-449B-88A5-961EEAE3F2AE}" type="slidenum">
              <a:rPr lang="en-US" altLang="en-US" smtClean="0"/>
              <a:pPr eaLnBrk="1" hangingPunct="1"/>
              <a:t>6</a:t>
            </a:fld>
            <a:endParaRPr lang="en-US" altLang="en-US" smtClean="0"/>
          </a:p>
        </p:txBody>
      </p:sp>
    </p:spTree>
    <p:extLst>
      <p:ext uri="{BB962C8B-B14F-4D97-AF65-F5344CB8AC3E}">
        <p14:creationId xmlns:p14="http://schemas.microsoft.com/office/powerpoint/2010/main" val="248023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ECC8BEA-0171-4F5E-AA86-A6D722AE834E}" type="slidenum">
              <a:rPr lang="en-US" altLang="en-US" smtClean="0"/>
              <a:pPr eaLnBrk="1" hangingPunct="1"/>
              <a:t>7</a:t>
            </a:fld>
            <a:endParaRPr lang="en-US" altLang="en-US" smtClean="0"/>
          </a:p>
        </p:txBody>
      </p:sp>
    </p:spTree>
    <p:extLst>
      <p:ext uri="{BB962C8B-B14F-4D97-AF65-F5344CB8AC3E}">
        <p14:creationId xmlns:p14="http://schemas.microsoft.com/office/powerpoint/2010/main" val="370509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705869-93A8-4642-A83A-509C3544040D}" type="slidenum">
              <a:rPr lang="en-US" altLang="en-US" smtClean="0"/>
              <a:pPr eaLnBrk="1" hangingPunct="1"/>
              <a:t>8</a:t>
            </a:fld>
            <a:endParaRPr lang="en-US" altLang="en-US" smtClean="0"/>
          </a:p>
        </p:txBody>
      </p:sp>
    </p:spTree>
    <p:extLst>
      <p:ext uri="{BB962C8B-B14F-4D97-AF65-F5344CB8AC3E}">
        <p14:creationId xmlns:p14="http://schemas.microsoft.com/office/powerpoint/2010/main" val="257680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EEE4157-DB9C-4581-8357-CD69598E4E61}" type="slidenum">
              <a:rPr lang="en-US" altLang="en-US" smtClean="0"/>
              <a:pPr eaLnBrk="1" hangingPunct="1"/>
              <a:t>9</a:t>
            </a:fld>
            <a:endParaRPr lang="en-US" altLang="en-US" smtClean="0"/>
          </a:p>
        </p:txBody>
      </p:sp>
    </p:spTree>
    <p:extLst>
      <p:ext uri="{BB962C8B-B14F-4D97-AF65-F5344CB8AC3E}">
        <p14:creationId xmlns:p14="http://schemas.microsoft.com/office/powerpoint/2010/main" val="302366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fr-CA"/>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CA"/>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C1D0361-D3EA-40F2-A4A5-D97E99001AC3}" type="slidenum">
              <a:rPr lang="fr-CA"/>
              <a:pPr>
                <a:defRPr/>
              </a:pPr>
              <a:t>‹#›</a:t>
            </a:fld>
            <a:endParaRPr lang="fr-CA"/>
          </a:p>
        </p:txBody>
      </p:sp>
    </p:spTree>
    <p:extLst>
      <p:ext uri="{BB962C8B-B14F-4D97-AF65-F5344CB8AC3E}">
        <p14:creationId xmlns:p14="http://schemas.microsoft.com/office/powerpoint/2010/main" val="36194212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fr-CA"/>
          </a:p>
        </p:txBody>
      </p:sp>
      <p:sp>
        <p:nvSpPr>
          <p:cNvPr id="5" name="Footer Placeholder 2"/>
          <p:cNvSpPr>
            <a:spLocks noGrp="1"/>
          </p:cNvSpPr>
          <p:nvPr>
            <p:ph type="ftr" sz="quarter" idx="11"/>
          </p:nvPr>
        </p:nvSpPr>
        <p:spPr/>
        <p:txBody>
          <a:bodyPr/>
          <a:lstStyle>
            <a:lvl1pPr>
              <a:defRPr/>
            </a:lvl1pPr>
          </a:lstStyle>
          <a:p>
            <a:pPr>
              <a:defRPr/>
            </a:pPr>
            <a:endParaRPr lang="fr-CA"/>
          </a:p>
        </p:txBody>
      </p:sp>
      <p:sp>
        <p:nvSpPr>
          <p:cNvPr id="6" name="Slide Number Placeholder 22"/>
          <p:cNvSpPr>
            <a:spLocks noGrp="1"/>
          </p:cNvSpPr>
          <p:nvPr>
            <p:ph type="sldNum" sz="quarter" idx="12"/>
          </p:nvPr>
        </p:nvSpPr>
        <p:spPr/>
        <p:txBody>
          <a:bodyPr/>
          <a:lstStyle>
            <a:lvl1pPr>
              <a:defRPr/>
            </a:lvl1pPr>
          </a:lstStyle>
          <a:p>
            <a:pPr>
              <a:defRPr/>
            </a:pPr>
            <a:fld id="{B6EE9F55-7106-46FC-B1F7-0BD1DC023E08}" type="slidenum">
              <a:rPr lang="fr-CA"/>
              <a:pPr>
                <a:defRPr/>
              </a:pPr>
              <a:t>‹#›</a:t>
            </a:fld>
            <a:endParaRPr lang="fr-CA"/>
          </a:p>
        </p:txBody>
      </p:sp>
    </p:spTree>
    <p:extLst>
      <p:ext uri="{BB962C8B-B14F-4D97-AF65-F5344CB8AC3E}">
        <p14:creationId xmlns:p14="http://schemas.microsoft.com/office/powerpoint/2010/main" val="63110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fr-CA"/>
          </a:p>
        </p:txBody>
      </p:sp>
      <p:sp>
        <p:nvSpPr>
          <p:cNvPr id="5" name="Footer Placeholder 2"/>
          <p:cNvSpPr>
            <a:spLocks noGrp="1"/>
          </p:cNvSpPr>
          <p:nvPr>
            <p:ph type="ftr" sz="quarter" idx="11"/>
          </p:nvPr>
        </p:nvSpPr>
        <p:spPr/>
        <p:txBody>
          <a:bodyPr/>
          <a:lstStyle>
            <a:lvl1pPr>
              <a:defRPr/>
            </a:lvl1pPr>
          </a:lstStyle>
          <a:p>
            <a:pPr>
              <a:defRPr/>
            </a:pPr>
            <a:endParaRPr lang="fr-CA"/>
          </a:p>
        </p:txBody>
      </p:sp>
      <p:sp>
        <p:nvSpPr>
          <p:cNvPr id="6" name="Slide Number Placeholder 22"/>
          <p:cNvSpPr>
            <a:spLocks noGrp="1"/>
          </p:cNvSpPr>
          <p:nvPr>
            <p:ph type="sldNum" sz="quarter" idx="12"/>
          </p:nvPr>
        </p:nvSpPr>
        <p:spPr/>
        <p:txBody>
          <a:bodyPr/>
          <a:lstStyle>
            <a:lvl1pPr>
              <a:defRPr/>
            </a:lvl1pPr>
          </a:lstStyle>
          <a:p>
            <a:pPr>
              <a:defRPr/>
            </a:pPr>
            <a:fld id="{E05F2547-360C-4B41-9E4B-BF5139AC788D}" type="slidenum">
              <a:rPr lang="fr-CA"/>
              <a:pPr>
                <a:defRPr/>
              </a:pPr>
              <a:t>‹#›</a:t>
            </a:fld>
            <a:endParaRPr lang="fr-CA"/>
          </a:p>
        </p:txBody>
      </p:sp>
    </p:spTree>
    <p:extLst>
      <p:ext uri="{BB962C8B-B14F-4D97-AF65-F5344CB8AC3E}">
        <p14:creationId xmlns:p14="http://schemas.microsoft.com/office/powerpoint/2010/main" val="35121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fr-CA"/>
          </a:p>
        </p:txBody>
      </p:sp>
      <p:sp>
        <p:nvSpPr>
          <p:cNvPr id="6" name="Footer Placeholder 2"/>
          <p:cNvSpPr>
            <a:spLocks noGrp="1"/>
          </p:cNvSpPr>
          <p:nvPr>
            <p:ph type="ftr" sz="quarter" idx="11"/>
          </p:nvPr>
        </p:nvSpPr>
        <p:spPr/>
        <p:txBody>
          <a:bodyPr/>
          <a:lstStyle>
            <a:lvl1pPr>
              <a:defRPr/>
            </a:lvl1pPr>
          </a:lstStyle>
          <a:p>
            <a:pPr>
              <a:defRPr/>
            </a:pPr>
            <a:endParaRPr lang="fr-CA"/>
          </a:p>
        </p:txBody>
      </p:sp>
      <p:sp>
        <p:nvSpPr>
          <p:cNvPr id="7" name="Slide Number Placeholder 22"/>
          <p:cNvSpPr>
            <a:spLocks noGrp="1"/>
          </p:cNvSpPr>
          <p:nvPr>
            <p:ph type="sldNum" sz="quarter" idx="12"/>
          </p:nvPr>
        </p:nvSpPr>
        <p:spPr/>
        <p:txBody>
          <a:bodyPr/>
          <a:lstStyle>
            <a:lvl1pPr>
              <a:defRPr/>
            </a:lvl1pPr>
          </a:lstStyle>
          <a:p>
            <a:pPr>
              <a:defRPr/>
            </a:pPr>
            <a:fld id="{F53B7AE5-8508-4D0F-B6F4-08B0C9FAAC55}" type="slidenum">
              <a:rPr lang="fr-CA"/>
              <a:pPr>
                <a:defRPr/>
              </a:pPr>
              <a:t>‹#›</a:t>
            </a:fld>
            <a:endParaRPr lang="fr-CA"/>
          </a:p>
        </p:txBody>
      </p:sp>
    </p:spTree>
    <p:extLst>
      <p:ext uri="{BB962C8B-B14F-4D97-AF65-F5344CB8AC3E}">
        <p14:creationId xmlns:p14="http://schemas.microsoft.com/office/powerpoint/2010/main" val="58490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fr-CA"/>
          </a:p>
        </p:txBody>
      </p:sp>
      <p:sp>
        <p:nvSpPr>
          <p:cNvPr id="6" name="Footer Placeholder 2"/>
          <p:cNvSpPr>
            <a:spLocks noGrp="1"/>
          </p:cNvSpPr>
          <p:nvPr>
            <p:ph type="ftr" sz="quarter" idx="11"/>
          </p:nvPr>
        </p:nvSpPr>
        <p:spPr/>
        <p:txBody>
          <a:bodyPr/>
          <a:lstStyle>
            <a:lvl1pPr>
              <a:defRPr/>
            </a:lvl1pPr>
          </a:lstStyle>
          <a:p>
            <a:pPr>
              <a:defRPr/>
            </a:pPr>
            <a:endParaRPr lang="fr-CA"/>
          </a:p>
        </p:txBody>
      </p:sp>
      <p:sp>
        <p:nvSpPr>
          <p:cNvPr id="7" name="Slide Number Placeholder 22"/>
          <p:cNvSpPr>
            <a:spLocks noGrp="1"/>
          </p:cNvSpPr>
          <p:nvPr>
            <p:ph type="sldNum" sz="quarter" idx="12"/>
          </p:nvPr>
        </p:nvSpPr>
        <p:spPr/>
        <p:txBody>
          <a:bodyPr/>
          <a:lstStyle>
            <a:lvl1pPr>
              <a:defRPr/>
            </a:lvl1pPr>
          </a:lstStyle>
          <a:p>
            <a:pPr>
              <a:defRPr/>
            </a:pPr>
            <a:fld id="{29AEC49E-FFF4-4867-9E31-2C6B82EBD7E7}" type="slidenum">
              <a:rPr lang="fr-CA"/>
              <a:pPr>
                <a:defRPr/>
              </a:pPr>
              <a:t>‹#›</a:t>
            </a:fld>
            <a:endParaRPr lang="fr-CA"/>
          </a:p>
        </p:txBody>
      </p:sp>
    </p:spTree>
    <p:extLst>
      <p:ext uri="{BB962C8B-B14F-4D97-AF65-F5344CB8AC3E}">
        <p14:creationId xmlns:p14="http://schemas.microsoft.com/office/powerpoint/2010/main" val="251495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p:spPr>
        <p:txBody>
          <a:bodyPr>
            <a:normAutofit/>
          </a:bodyPr>
          <a:lstStyle/>
          <a:p>
            <a:pPr lvl="0"/>
            <a:endParaRPr lang="en-US" noProof="0" smtClean="0"/>
          </a:p>
        </p:txBody>
      </p:sp>
      <p:sp>
        <p:nvSpPr>
          <p:cNvPr id="5" name="Date Placeholder 13"/>
          <p:cNvSpPr>
            <a:spLocks noGrp="1"/>
          </p:cNvSpPr>
          <p:nvPr>
            <p:ph type="dt" sz="half" idx="10"/>
          </p:nvPr>
        </p:nvSpPr>
        <p:spPr/>
        <p:txBody>
          <a:bodyPr/>
          <a:lstStyle>
            <a:lvl1pPr>
              <a:defRPr/>
            </a:lvl1pPr>
          </a:lstStyle>
          <a:p>
            <a:pPr>
              <a:defRPr/>
            </a:pPr>
            <a:endParaRPr lang="fr-CA"/>
          </a:p>
        </p:txBody>
      </p:sp>
      <p:sp>
        <p:nvSpPr>
          <p:cNvPr id="6" name="Footer Placeholder 2"/>
          <p:cNvSpPr>
            <a:spLocks noGrp="1"/>
          </p:cNvSpPr>
          <p:nvPr>
            <p:ph type="ftr" sz="quarter" idx="11"/>
          </p:nvPr>
        </p:nvSpPr>
        <p:spPr/>
        <p:txBody>
          <a:bodyPr/>
          <a:lstStyle>
            <a:lvl1pPr>
              <a:defRPr/>
            </a:lvl1pPr>
          </a:lstStyle>
          <a:p>
            <a:pPr>
              <a:defRPr/>
            </a:pPr>
            <a:endParaRPr lang="fr-CA"/>
          </a:p>
        </p:txBody>
      </p:sp>
      <p:sp>
        <p:nvSpPr>
          <p:cNvPr id="7" name="Slide Number Placeholder 22"/>
          <p:cNvSpPr>
            <a:spLocks noGrp="1"/>
          </p:cNvSpPr>
          <p:nvPr>
            <p:ph type="sldNum" sz="quarter" idx="12"/>
          </p:nvPr>
        </p:nvSpPr>
        <p:spPr/>
        <p:txBody>
          <a:bodyPr/>
          <a:lstStyle>
            <a:lvl1pPr>
              <a:defRPr/>
            </a:lvl1pPr>
          </a:lstStyle>
          <a:p>
            <a:pPr>
              <a:defRPr/>
            </a:pPr>
            <a:fld id="{DC040105-801B-4B09-AB0C-220118C77362}" type="slidenum">
              <a:rPr lang="fr-CA"/>
              <a:pPr>
                <a:defRPr/>
              </a:pPr>
              <a:t>‹#›</a:t>
            </a:fld>
            <a:endParaRPr lang="fr-CA"/>
          </a:p>
        </p:txBody>
      </p:sp>
    </p:spTree>
    <p:extLst>
      <p:ext uri="{BB962C8B-B14F-4D97-AF65-F5344CB8AC3E}">
        <p14:creationId xmlns:p14="http://schemas.microsoft.com/office/powerpoint/2010/main" val="293298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fr-CA"/>
          </a:p>
        </p:txBody>
      </p:sp>
      <p:sp>
        <p:nvSpPr>
          <p:cNvPr id="7" name="Footer Placeholder 2"/>
          <p:cNvSpPr>
            <a:spLocks noGrp="1"/>
          </p:cNvSpPr>
          <p:nvPr>
            <p:ph type="ftr" sz="quarter" idx="11"/>
          </p:nvPr>
        </p:nvSpPr>
        <p:spPr/>
        <p:txBody>
          <a:bodyPr/>
          <a:lstStyle>
            <a:lvl1pPr>
              <a:defRPr/>
            </a:lvl1pPr>
          </a:lstStyle>
          <a:p>
            <a:pPr>
              <a:defRPr/>
            </a:pPr>
            <a:endParaRPr lang="fr-CA"/>
          </a:p>
        </p:txBody>
      </p:sp>
      <p:sp>
        <p:nvSpPr>
          <p:cNvPr id="8" name="Slide Number Placeholder 22"/>
          <p:cNvSpPr>
            <a:spLocks noGrp="1"/>
          </p:cNvSpPr>
          <p:nvPr>
            <p:ph type="sldNum" sz="quarter" idx="12"/>
          </p:nvPr>
        </p:nvSpPr>
        <p:spPr/>
        <p:txBody>
          <a:bodyPr/>
          <a:lstStyle>
            <a:lvl1pPr>
              <a:defRPr/>
            </a:lvl1pPr>
          </a:lstStyle>
          <a:p>
            <a:pPr>
              <a:defRPr/>
            </a:pPr>
            <a:fld id="{D4F67DFD-9AE2-4A2B-81AE-AF8FE625750B}" type="slidenum">
              <a:rPr lang="fr-CA"/>
              <a:pPr>
                <a:defRPr/>
              </a:pPr>
              <a:t>‹#›</a:t>
            </a:fld>
            <a:endParaRPr lang="fr-CA"/>
          </a:p>
        </p:txBody>
      </p:sp>
    </p:spTree>
    <p:extLst>
      <p:ext uri="{BB962C8B-B14F-4D97-AF65-F5344CB8AC3E}">
        <p14:creationId xmlns:p14="http://schemas.microsoft.com/office/powerpoint/2010/main" val="91130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fr-CA"/>
          </a:p>
        </p:txBody>
      </p:sp>
      <p:sp>
        <p:nvSpPr>
          <p:cNvPr id="5" name="Slide Number Placeholder 8"/>
          <p:cNvSpPr>
            <a:spLocks noGrp="1"/>
          </p:cNvSpPr>
          <p:nvPr>
            <p:ph type="sldNum" sz="quarter" idx="11"/>
          </p:nvPr>
        </p:nvSpPr>
        <p:spPr/>
        <p:txBody>
          <a:bodyPr rtlCol="0"/>
          <a:lstStyle>
            <a:lvl1pPr>
              <a:defRPr/>
            </a:lvl1pPr>
          </a:lstStyle>
          <a:p>
            <a:pPr>
              <a:defRPr/>
            </a:pPr>
            <a:fld id="{2776635F-0443-48B2-80E2-D223A9350875}" type="slidenum">
              <a:rPr lang="fr-CA"/>
              <a:pPr>
                <a:defRPr/>
              </a:pPr>
              <a:t>‹#›</a:t>
            </a:fld>
            <a:endParaRPr lang="fr-CA"/>
          </a:p>
        </p:txBody>
      </p:sp>
      <p:sp>
        <p:nvSpPr>
          <p:cNvPr id="6" name="Footer Placeholder 9"/>
          <p:cNvSpPr>
            <a:spLocks noGrp="1"/>
          </p:cNvSpPr>
          <p:nvPr>
            <p:ph type="ftr" sz="quarter" idx="12"/>
          </p:nvPr>
        </p:nvSpPr>
        <p:spPr/>
        <p:txBody>
          <a:bodyPr rtlCol="0"/>
          <a:lstStyle>
            <a:lvl1pPr>
              <a:defRPr/>
            </a:lvl1pPr>
          </a:lstStyle>
          <a:p>
            <a:pPr>
              <a:defRPr/>
            </a:pPr>
            <a:endParaRPr lang="fr-CA"/>
          </a:p>
        </p:txBody>
      </p:sp>
    </p:spTree>
    <p:extLst>
      <p:ext uri="{BB962C8B-B14F-4D97-AF65-F5344CB8AC3E}">
        <p14:creationId xmlns:p14="http://schemas.microsoft.com/office/powerpoint/2010/main" val="7982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fr-CA"/>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fr-CA"/>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711FAB83-FEC8-44D5-86CD-C7F8C85C291F}" type="slidenum">
              <a:rPr lang="fr-CA"/>
              <a:pPr>
                <a:defRPr/>
              </a:pPr>
              <a:t>‹#›</a:t>
            </a:fld>
            <a:endParaRPr lang="fr-CA"/>
          </a:p>
        </p:txBody>
      </p:sp>
    </p:spTree>
    <p:extLst>
      <p:ext uri="{BB962C8B-B14F-4D97-AF65-F5344CB8AC3E}">
        <p14:creationId xmlns:p14="http://schemas.microsoft.com/office/powerpoint/2010/main" val="805987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fr-CA"/>
          </a:p>
        </p:txBody>
      </p:sp>
      <p:sp>
        <p:nvSpPr>
          <p:cNvPr id="6" name="Footer Placeholder 2"/>
          <p:cNvSpPr>
            <a:spLocks noGrp="1"/>
          </p:cNvSpPr>
          <p:nvPr>
            <p:ph type="ftr" sz="quarter" idx="11"/>
          </p:nvPr>
        </p:nvSpPr>
        <p:spPr/>
        <p:txBody>
          <a:bodyPr/>
          <a:lstStyle>
            <a:lvl1pPr>
              <a:defRPr/>
            </a:lvl1pPr>
          </a:lstStyle>
          <a:p>
            <a:pPr>
              <a:defRPr/>
            </a:pPr>
            <a:endParaRPr lang="fr-CA"/>
          </a:p>
        </p:txBody>
      </p:sp>
      <p:sp>
        <p:nvSpPr>
          <p:cNvPr id="7" name="Slide Number Placeholder 22"/>
          <p:cNvSpPr>
            <a:spLocks noGrp="1"/>
          </p:cNvSpPr>
          <p:nvPr>
            <p:ph type="sldNum" sz="quarter" idx="12"/>
          </p:nvPr>
        </p:nvSpPr>
        <p:spPr/>
        <p:txBody>
          <a:bodyPr/>
          <a:lstStyle>
            <a:lvl1pPr>
              <a:defRPr/>
            </a:lvl1pPr>
          </a:lstStyle>
          <a:p>
            <a:pPr>
              <a:defRPr/>
            </a:pPr>
            <a:fld id="{3D3A9F6A-30AF-4119-B3D0-8D51AF082D94}" type="slidenum">
              <a:rPr lang="fr-CA"/>
              <a:pPr>
                <a:defRPr/>
              </a:pPr>
              <a:t>‹#›</a:t>
            </a:fld>
            <a:endParaRPr lang="fr-CA"/>
          </a:p>
        </p:txBody>
      </p:sp>
    </p:spTree>
    <p:extLst>
      <p:ext uri="{BB962C8B-B14F-4D97-AF65-F5344CB8AC3E}">
        <p14:creationId xmlns:p14="http://schemas.microsoft.com/office/powerpoint/2010/main" val="88840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fr-CA"/>
          </a:p>
        </p:txBody>
      </p:sp>
      <p:sp>
        <p:nvSpPr>
          <p:cNvPr id="8" name="Footer Placeholder 2"/>
          <p:cNvSpPr>
            <a:spLocks noGrp="1"/>
          </p:cNvSpPr>
          <p:nvPr>
            <p:ph type="ftr" sz="quarter" idx="11"/>
          </p:nvPr>
        </p:nvSpPr>
        <p:spPr/>
        <p:txBody>
          <a:bodyPr/>
          <a:lstStyle>
            <a:lvl1pPr>
              <a:defRPr/>
            </a:lvl1pPr>
          </a:lstStyle>
          <a:p>
            <a:pPr>
              <a:defRPr/>
            </a:pPr>
            <a:endParaRPr lang="fr-CA"/>
          </a:p>
        </p:txBody>
      </p:sp>
      <p:sp>
        <p:nvSpPr>
          <p:cNvPr id="9" name="Slide Number Placeholder 22"/>
          <p:cNvSpPr>
            <a:spLocks noGrp="1"/>
          </p:cNvSpPr>
          <p:nvPr>
            <p:ph type="sldNum" sz="quarter" idx="12"/>
          </p:nvPr>
        </p:nvSpPr>
        <p:spPr/>
        <p:txBody>
          <a:bodyPr/>
          <a:lstStyle>
            <a:lvl1pPr>
              <a:defRPr/>
            </a:lvl1pPr>
          </a:lstStyle>
          <a:p>
            <a:pPr>
              <a:defRPr/>
            </a:pPr>
            <a:fld id="{3525F657-15D0-4381-9680-02A2EC5B354C}" type="slidenum">
              <a:rPr lang="fr-CA"/>
              <a:pPr>
                <a:defRPr/>
              </a:pPr>
              <a:t>‹#›</a:t>
            </a:fld>
            <a:endParaRPr lang="fr-CA"/>
          </a:p>
        </p:txBody>
      </p:sp>
    </p:spTree>
    <p:extLst>
      <p:ext uri="{BB962C8B-B14F-4D97-AF65-F5344CB8AC3E}">
        <p14:creationId xmlns:p14="http://schemas.microsoft.com/office/powerpoint/2010/main" val="81366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fr-CA"/>
          </a:p>
        </p:txBody>
      </p:sp>
      <p:sp>
        <p:nvSpPr>
          <p:cNvPr id="4" name="Slide Number Placeholder 6"/>
          <p:cNvSpPr>
            <a:spLocks noGrp="1"/>
          </p:cNvSpPr>
          <p:nvPr>
            <p:ph type="sldNum" sz="quarter" idx="11"/>
          </p:nvPr>
        </p:nvSpPr>
        <p:spPr/>
        <p:txBody>
          <a:bodyPr rtlCol="0"/>
          <a:lstStyle>
            <a:lvl1pPr>
              <a:defRPr/>
            </a:lvl1pPr>
          </a:lstStyle>
          <a:p>
            <a:pPr>
              <a:defRPr/>
            </a:pPr>
            <a:fld id="{FE53BB94-665B-4AC5-A4CF-9D4794F27365}" type="slidenum">
              <a:rPr lang="fr-CA"/>
              <a:pPr>
                <a:defRPr/>
              </a:pPr>
              <a:t>‹#›</a:t>
            </a:fld>
            <a:endParaRPr lang="fr-CA"/>
          </a:p>
        </p:txBody>
      </p:sp>
      <p:sp>
        <p:nvSpPr>
          <p:cNvPr id="5" name="Footer Placeholder 7"/>
          <p:cNvSpPr>
            <a:spLocks noGrp="1"/>
          </p:cNvSpPr>
          <p:nvPr>
            <p:ph type="ftr" sz="quarter" idx="12"/>
          </p:nvPr>
        </p:nvSpPr>
        <p:spPr/>
        <p:txBody>
          <a:bodyPr rtlCol="0"/>
          <a:lstStyle>
            <a:lvl1pPr>
              <a:defRPr/>
            </a:lvl1pPr>
          </a:lstStyle>
          <a:p>
            <a:pPr>
              <a:defRPr/>
            </a:pPr>
            <a:endParaRPr lang="fr-CA"/>
          </a:p>
        </p:txBody>
      </p:sp>
    </p:spTree>
    <p:extLst>
      <p:ext uri="{BB962C8B-B14F-4D97-AF65-F5344CB8AC3E}">
        <p14:creationId xmlns:p14="http://schemas.microsoft.com/office/powerpoint/2010/main" val="265439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22"/>
          <p:cNvSpPr>
            <a:spLocks noGrp="1"/>
          </p:cNvSpPr>
          <p:nvPr>
            <p:ph type="sldNum" sz="quarter" idx="12"/>
          </p:nvPr>
        </p:nvSpPr>
        <p:spPr/>
        <p:txBody>
          <a:bodyPr/>
          <a:lstStyle>
            <a:lvl1pPr>
              <a:defRPr/>
            </a:lvl1pPr>
          </a:lstStyle>
          <a:p>
            <a:pPr>
              <a:defRPr/>
            </a:pPr>
            <a:fld id="{993791B9-6CA0-41B1-8CFB-E0145998BB06}" type="slidenum">
              <a:rPr lang="fr-CA"/>
              <a:pPr>
                <a:defRPr/>
              </a:pPr>
              <a:t>‹#›</a:t>
            </a:fld>
            <a:endParaRPr lang="fr-CA"/>
          </a:p>
        </p:txBody>
      </p:sp>
    </p:spTree>
    <p:extLst>
      <p:ext uri="{BB962C8B-B14F-4D97-AF65-F5344CB8AC3E}">
        <p14:creationId xmlns:p14="http://schemas.microsoft.com/office/powerpoint/2010/main" val="311414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fr-CA"/>
          </a:p>
        </p:txBody>
      </p:sp>
      <p:sp>
        <p:nvSpPr>
          <p:cNvPr id="13" name="Slide Number Placeholder 21"/>
          <p:cNvSpPr>
            <a:spLocks noGrp="1"/>
          </p:cNvSpPr>
          <p:nvPr>
            <p:ph type="sldNum" sz="quarter" idx="11"/>
          </p:nvPr>
        </p:nvSpPr>
        <p:spPr/>
        <p:txBody>
          <a:bodyPr rtlCol="0"/>
          <a:lstStyle>
            <a:lvl1pPr>
              <a:defRPr/>
            </a:lvl1pPr>
          </a:lstStyle>
          <a:p>
            <a:pPr>
              <a:defRPr/>
            </a:pPr>
            <a:fld id="{F2DA6DED-2C08-446E-B6B1-8C8372746E7B}" type="slidenum">
              <a:rPr lang="fr-CA"/>
              <a:pPr>
                <a:defRPr/>
              </a:pPr>
              <a:t>‹#›</a:t>
            </a:fld>
            <a:endParaRPr lang="fr-CA"/>
          </a:p>
        </p:txBody>
      </p:sp>
      <p:sp>
        <p:nvSpPr>
          <p:cNvPr id="14" name="Footer Placeholder 22"/>
          <p:cNvSpPr>
            <a:spLocks noGrp="1"/>
          </p:cNvSpPr>
          <p:nvPr>
            <p:ph type="ftr" sz="quarter" idx="12"/>
          </p:nvPr>
        </p:nvSpPr>
        <p:spPr/>
        <p:txBody>
          <a:bodyPr rtlCol="0"/>
          <a:lstStyle>
            <a:lvl1pPr>
              <a:defRPr/>
            </a:lvl1pPr>
          </a:lstStyle>
          <a:p>
            <a:pPr>
              <a:defRPr/>
            </a:pPr>
            <a:endParaRPr lang="fr-CA"/>
          </a:p>
        </p:txBody>
      </p:sp>
    </p:spTree>
    <p:extLst>
      <p:ext uri="{BB962C8B-B14F-4D97-AF65-F5344CB8AC3E}">
        <p14:creationId xmlns:p14="http://schemas.microsoft.com/office/powerpoint/2010/main" val="14992089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fr-CA"/>
          </a:p>
        </p:txBody>
      </p:sp>
      <p:sp>
        <p:nvSpPr>
          <p:cNvPr id="13" name="Slide Number Placeholder 17"/>
          <p:cNvSpPr>
            <a:spLocks noGrp="1"/>
          </p:cNvSpPr>
          <p:nvPr>
            <p:ph type="sldNum" sz="quarter" idx="11"/>
          </p:nvPr>
        </p:nvSpPr>
        <p:spPr/>
        <p:txBody>
          <a:bodyPr rtlCol="0"/>
          <a:lstStyle>
            <a:lvl1pPr>
              <a:defRPr/>
            </a:lvl1pPr>
          </a:lstStyle>
          <a:p>
            <a:pPr>
              <a:defRPr/>
            </a:pPr>
            <a:fld id="{A254A393-AE6D-4A5C-A8F4-306B51941EA1}" type="slidenum">
              <a:rPr lang="fr-CA"/>
              <a:pPr>
                <a:defRPr/>
              </a:pPr>
              <a:t>‹#›</a:t>
            </a:fld>
            <a:endParaRPr lang="fr-CA"/>
          </a:p>
        </p:txBody>
      </p:sp>
      <p:sp>
        <p:nvSpPr>
          <p:cNvPr id="14" name="Footer Placeholder 20"/>
          <p:cNvSpPr>
            <a:spLocks noGrp="1"/>
          </p:cNvSpPr>
          <p:nvPr>
            <p:ph type="ftr" sz="quarter" idx="12"/>
          </p:nvPr>
        </p:nvSpPr>
        <p:spPr/>
        <p:txBody>
          <a:bodyPr rtlCol="0"/>
          <a:lstStyle>
            <a:lvl1pPr>
              <a:defRPr/>
            </a:lvl1pPr>
          </a:lstStyle>
          <a:p>
            <a:pPr>
              <a:defRPr/>
            </a:pPr>
            <a:endParaRPr lang="fr-CA"/>
          </a:p>
        </p:txBody>
      </p:sp>
    </p:spTree>
    <p:extLst>
      <p:ext uri="{BB962C8B-B14F-4D97-AF65-F5344CB8AC3E}">
        <p14:creationId xmlns:p14="http://schemas.microsoft.com/office/powerpoint/2010/main" val="411541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fr-C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fr-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9D01D769-E853-470A-9871-95E1275082D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83" r:id="rId4"/>
    <p:sldLayoutId id="2147483784" r:id="rId5"/>
    <p:sldLayoutId id="2147483795" r:id="rId6"/>
    <p:sldLayoutId id="2147483785" r:id="rId7"/>
    <p:sldLayoutId id="2147483796" r:id="rId8"/>
    <p:sldLayoutId id="2147483797" r:id="rId9"/>
    <p:sldLayoutId id="2147483786" r:id="rId10"/>
    <p:sldLayoutId id="2147483787" r:id="rId11"/>
    <p:sldLayoutId id="2147483788" r:id="rId12"/>
    <p:sldLayoutId id="2147483789" r:id="rId13"/>
    <p:sldLayoutId id="2147483790" r:id="rId14"/>
    <p:sldLayoutId id="2147483791" r:id="rId15"/>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288" y="476250"/>
            <a:ext cx="7812087" cy="1127125"/>
          </a:xfrm>
        </p:spPr>
        <p:txBody>
          <a:bodyPr>
            <a:normAutofit fontScale="90000"/>
          </a:bodyPr>
          <a:lstStyle/>
          <a:p>
            <a:pPr eaLnBrk="1" fontAlgn="auto" hangingPunct="1">
              <a:spcAft>
                <a:spcPts val="0"/>
              </a:spcAft>
              <a:defRPr/>
            </a:pPr>
            <a:r>
              <a:rPr lang="en-CA" sz="5400" dirty="0" smtClean="0"/>
              <a:t>Carpal Tunnel Syndrome</a:t>
            </a:r>
            <a:endParaRPr lang="fr-CA" sz="5400" dirty="0" smtClean="0"/>
          </a:p>
        </p:txBody>
      </p:sp>
      <p:pic>
        <p:nvPicPr>
          <p:cNvPr id="8195" name="Picture 9" descr="carpal-tunnel-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060575"/>
            <a:ext cx="53292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7" name="Group 75"/>
          <p:cNvGraphicFramePr>
            <a:graphicFrameLocks noGrp="1"/>
          </p:cNvGraphicFramePr>
          <p:nvPr/>
        </p:nvGraphicFramePr>
        <p:xfrm>
          <a:off x="468313" y="620713"/>
          <a:ext cx="7775575" cy="4537075"/>
        </p:xfrm>
        <a:graphic>
          <a:graphicData uri="http://schemas.openxmlformats.org/drawingml/2006/table">
            <a:tbl>
              <a:tblPr/>
              <a:tblGrid>
                <a:gridCol w="7775575"/>
              </a:tblGrid>
              <a:tr h="684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Comic Sans MS" pitchFamily="66" charset="0"/>
                          <a:cs typeface="Times New Roman" pitchFamily="18" charset="0"/>
                        </a:rPr>
                        <a:t>Non-Work Related</a:t>
                      </a:r>
                      <a:r>
                        <a:rPr kumimoji="0" lang="en-US" sz="2400" b="1" i="0" u="none" strike="noStrike" cap="none" normalizeH="0" baseline="0" dirty="0" smtClean="0">
                          <a:ln>
                            <a:noFill/>
                          </a:ln>
                          <a:solidFill>
                            <a:schemeClr val="bg1"/>
                          </a:solidFill>
                          <a:effectLst/>
                          <a:latin typeface="Comic Sans MS" pitchFamily="66" charset="0"/>
                          <a:cs typeface="Times New Roman" pitchFamily="18" charset="0"/>
                        </a:rPr>
                        <a:t> Causes</a:t>
                      </a: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smtClean="0">
                          <a:ln>
                            <a:noFill/>
                          </a:ln>
                          <a:solidFill>
                            <a:schemeClr val="tx1"/>
                          </a:solidFill>
                          <a:effectLst/>
                          <a:latin typeface="Comic Sans MS" pitchFamily="66" charset="0"/>
                          <a:cs typeface="Times New Roman" pitchFamily="18" charset="0"/>
                        </a:rPr>
                        <a:t>Arthritis</a:t>
                      </a:r>
                      <a:endParaRPr kumimoji="0" lang="en-US" sz="2400" b="0" i="0" u="none" strike="noStrike" cap="none" normalizeH="0" baseline="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smtClean="0">
                          <a:ln>
                            <a:noFill/>
                          </a:ln>
                          <a:solidFill>
                            <a:schemeClr val="tx1"/>
                          </a:solidFill>
                          <a:effectLst/>
                          <a:latin typeface="Comic Sans MS" pitchFamily="66" charset="0"/>
                          <a:cs typeface="Times New Roman" pitchFamily="18" charset="0"/>
                        </a:rPr>
                        <a:t>Diabetes</a:t>
                      </a:r>
                      <a:endParaRPr kumimoji="0" lang="en-US" sz="2400" b="0" i="0" u="none" strike="noStrike" cap="none" normalizeH="0" baseline="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smtClean="0">
                          <a:ln>
                            <a:noFill/>
                          </a:ln>
                          <a:solidFill>
                            <a:schemeClr val="tx1"/>
                          </a:solidFill>
                          <a:effectLst/>
                          <a:latin typeface="Comic Sans MS" pitchFamily="66" charset="0"/>
                          <a:cs typeface="Times New Roman" pitchFamily="18" charset="0"/>
                        </a:rPr>
                        <a:t>Thyroid gland imbalance</a:t>
                      </a:r>
                      <a:endParaRPr kumimoji="0" lang="en-US" sz="2400" b="0" i="0" u="none" strike="noStrike" cap="none" normalizeH="0" baseline="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smtClean="0">
                          <a:ln>
                            <a:noFill/>
                          </a:ln>
                          <a:solidFill>
                            <a:schemeClr val="tx1"/>
                          </a:solidFill>
                          <a:effectLst/>
                          <a:latin typeface="Comic Sans MS" pitchFamily="66" charset="0"/>
                          <a:cs typeface="Times New Roman" pitchFamily="18" charset="0"/>
                        </a:rPr>
                        <a:t>Gout</a:t>
                      </a:r>
                      <a:endParaRPr kumimoji="0" lang="en-US" sz="2400" b="0" i="0" u="none" strike="noStrike" cap="none" normalizeH="0" baseline="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smtClean="0">
                          <a:ln>
                            <a:noFill/>
                          </a:ln>
                          <a:solidFill>
                            <a:schemeClr val="tx1"/>
                          </a:solidFill>
                          <a:effectLst/>
                          <a:latin typeface="Comic Sans MS" pitchFamily="66" charset="0"/>
                          <a:cs typeface="Times New Roman" pitchFamily="18" charset="0"/>
                        </a:rPr>
                        <a:t>Broken or dislocated bones of the wrist</a:t>
                      </a:r>
                      <a:endParaRPr kumimoji="0" lang="en-US" sz="2400" b="0" i="0" u="none" strike="noStrike" cap="none" normalizeH="0" baseline="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5401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228600" algn="l"/>
                        </a:tabLst>
                      </a:pPr>
                      <a:r>
                        <a:rPr kumimoji="0" lang="en-US" sz="2400" b="0" i="0" u="none" strike="noStrike" cap="none" normalizeH="0" baseline="0" dirty="0" smtClean="0">
                          <a:ln>
                            <a:noFill/>
                          </a:ln>
                          <a:solidFill>
                            <a:schemeClr val="tx1"/>
                          </a:solidFill>
                          <a:effectLst/>
                          <a:latin typeface="Comic Sans MS" pitchFamily="66" charset="0"/>
                          <a:cs typeface="Times New Roman" pitchFamily="18" charset="0"/>
                        </a:rPr>
                        <a:t>Wrist cysts</a:t>
                      </a:r>
                      <a:endParaRPr kumimoji="0" lang="en-US" sz="2400" b="0" i="0" u="none" strike="noStrike" cap="none" normalizeH="0" baseline="0" dirty="0" smtClean="0">
                        <a:ln>
                          <a:noFill/>
                        </a:ln>
                        <a:solidFill>
                          <a:schemeClr val="tx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r>
              <a:tr h="6121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folHlink"/>
                          </a:solidFill>
                          <a:effectLst/>
                          <a:latin typeface="Comic Sans MS" pitchFamily="66" charset="0"/>
                          <a:cs typeface="Times New Roman" pitchFamily="18" charset="0"/>
                        </a:rPr>
                        <a:t>* </a:t>
                      </a:r>
                      <a:r>
                        <a:rPr kumimoji="0" lang="en-US" sz="2800" b="1" i="0" u="none" strike="noStrike" cap="none" normalizeH="0" baseline="0" dirty="0" smtClean="0">
                          <a:ln>
                            <a:noFill/>
                          </a:ln>
                          <a:solidFill>
                            <a:schemeClr val="bg1"/>
                          </a:solidFill>
                          <a:effectLst/>
                          <a:latin typeface="Comic Sans MS" pitchFamily="66" charset="0"/>
                          <a:cs typeface="Times New Roman" pitchFamily="18" charset="0"/>
                        </a:rPr>
                        <a:t>Most cases have no known cause</a:t>
                      </a:r>
                      <a:endParaRPr kumimoji="0" lang="en-US" sz="2800" b="1" i="0" u="none" strike="noStrike" cap="none" normalizeH="0" baseline="0" dirty="0" smtClean="0">
                        <a:ln>
                          <a:noFill/>
                        </a:ln>
                        <a:solidFill>
                          <a:schemeClr val="bg1"/>
                        </a:solidFill>
                        <a:effectLst/>
                        <a:latin typeface="Arial" charset="0"/>
                      </a:endParaRPr>
                    </a:p>
                  </a:txBody>
                  <a:tcPr marL="91425" marR="91425"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379413" y="788988"/>
            <a:ext cx="7793037" cy="1127125"/>
          </a:xfrm>
        </p:spPr>
        <p:txBody>
          <a:bodyPr>
            <a:normAutofit fontScale="90000"/>
          </a:bodyPr>
          <a:lstStyle/>
          <a:p>
            <a:pPr algn="ctr" eaLnBrk="1" fontAlgn="auto" hangingPunct="1">
              <a:spcAft>
                <a:spcPts val="0"/>
              </a:spcAft>
              <a:defRPr/>
            </a:pPr>
            <a:r>
              <a:rPr lang="en-US" sz="3200" b="1" dirty="0" smtClean="0">
                <a:solidFill>
                  <a:schemeClr val="folHlink"/>
                </a:solidFill>
              </a:rPr>
              <a:t>What Are the Symptoms of Carpal Tunnel Syndrome?</a:t>
            </a:r>
            <a:r>
              <a:rPr lang="fr-CA" sz="3200" b="1" dirty="0" smtClean="0">
                <a:solidFill>
                  <a:schemeClr val="folHlink"/>
                </a:solidFill>
              </a:rPr>
              <a:t/>
            </a:r>
            <a:br>
              <a:rPr lang="fr-CA" sz="3200" b="1" dirty="0" smtClean="0">
                <a:solidFill>
                  <a:schemeClr val="folHlink"/>
                </a:solidFill>
              </a:rPr>
            </a:br>
            <a:endParaRPr lang="fr-CA" sz="3200" b="1" dirty="0" smtClean="0">
              <a:solidFill>
                <a:schemeClr val="folHlink"/>
              </a:solidFill>
            </a:endParaRPr>
          </a:p>
        </p:txBody>
      </p:sp>
      <p:sp>
        <p:nvSpPr>
          <p:cNvPr id="18435" name="Rectangle 7"/>
          <p:cNvSpPr>
            <a:spLocks noGrp="1" noChangeArrowheads="1"/>
          </p:cNvSpPr>
          <p:nvPr>
            <p:ph sz="quarter" idx="1"/>
          </p:nvPr>
        </p:nvSpPr>
        <p:spPr>
          <a:xfrm>
            <a:off x="457200" y="1600200"/>
            <a:ext cx="7467600" cy="4873625"/>
          </a:xfrm>
        </p:spPr>
        <p:txBody>
          <a:bodyPr/>
          <a:lstStyle/>
          <a:p>
            <a:pPr eaLnBrk="1" hangingPunct="1"/>
            <a:r>
              <a:rPr lang="en-US" altLang="en-US" smtClean="0">
                <a:solidFill>
                  <a:schemeClr val="hlink"/>
                </a:solidFill>
              </a:rPr>
              <a:t>Tingling of the thumb, index, middle &amp; ring fingers. </a:t>
            </a:r>
          </a:p>
          <a:p>
            <a:pPr eaLnBrk="1" hangingPunct="1"/>
            <a:r>
              <a:rPr lang="en-US" altLang="en-US" smtClean="0">
                <a:solidFill>
                  <a:schemeClr val="hlink"/>
                </a:solidFill>
              </a:rPr>
              <a:t>Especially at night &amp; after using hands</a:t>
            </a:r>
            <a:endParaRPr lang="fr-CA" altLang="en-US" smtClean="0">
              <a:solidFill>
                <a:schemeClr val="hlink"/>
              </a:solidFill>
            </a:endParaRPr>
          </a:p>
          <a:p>
            <a:pPr eaLnBrk="1" hangingPunct="1"/>
            <a:r>
              <a:rPr lang="en-US" altLang="en-US" smtClean="0">
                <a:solidFill>
                  <a:schemeClr val="hlink"/>
                </a:solidFill>
              </a:rPr>
              <a:t>Relieved by shaking, hanging or massaging your hands</a:t>
            </a:r>
            <a:endParaRPr lang="fr-CA" altLang="en-US" smtClean="0">
              <a:solidFill>
                <a:schemeClr val="hlink"/>
              </a:solidFill>
            </a:endParaRPr>
          </a:p>
          <a:p>
            <a:pPr eaLnBrk="1" hangingPunct="1"/>
            <a:r>
              <a:rPr lang="en-US" altLang="en-US" smtClean="0">
                <a:solidFill>
                  <a:schemeClr val="hlink"/>
                </a:solidFill>
              </a:rPr>
              <a:t>Dropping objects, inability to keep or count change with the affected hand</a:t>
            </a:r>
          </a:p>
          <a:p>
            <a:pPr eaLnBrk="1" hangingPunct="1"/>
            <a:endParaRPr lang="fr-CA" altLang="en-US" smtClean="0">
              <a:solidFill>
                <a:schemeClr val="hlink"/>
              </a:solidFill>
            </a:endParaRPr>
          </a:p>
        </p:txBody>
      </p:sp>
      <p:sp>
        <p:nvSpPr>
          <p:cNvPr id="18436" name="Line 8"/>
          <p:cNvSpPr>
            <a:spLocks noChangeShapeType="1"/>
          </p:cNvSpPr>
          <p:nvPr/>
        </p:nvSpPr>
        <p:spPr bwMode="auto">
          <a:xfrm>
            <a:off x="2700338" y="6092825"/>
            <a:ext cx="4103687" cy="0"/>
          </a:xfrm>
          <a:prstGeom prst="line">
            <a:avLst/>
          </a:prstGeom>
          <a:noFill/>
          <a:ln w="76200" cmpd="tri">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00013"/>
            <a:ext cx="7793037" cy="1462088"/>
          </a:xfrm>
        </p:spPr>
        <p:txBody>
          <a:bodyPr/>
          <a:lstStyle/>
          <a:p>
            <a:pPr algn="ctr" eaLnBrk="1" fontAlgn="auto" hangingPunct="1">
              <a:spcAft>
                <a:spcPts val="0"/>
              </a:spcAft>
              <a:defRPr/>
            </a:pPr>
            <a:r>
              <a:rPr lang="en-US" sz="3600" b="1" smtClean="0">
                <a:solidFill>
                  <a:schemeClr val="hlink"/>
                </a:solidFill>
              </a:rPr>
              <a:t>How is it diagnosed?</a:t>
            </a:r>
            <a:endParaRPr lang="fr-CA" sz="3600" b="1" smtClean="0">
              <a:solidFill>
                <a:schemeClr val="hlink"/>
              </a:solidFill>
            </a:endParaRPr>
          </a:p>
        </p:txBody>
      </p:sp>
      <p:sp>
        <p:nvSpPr>
          <p:cNvPr id="19459" name="Rectangle 4"/>
          <p:cNvSpPr>
            <a:spLocks noGrp="1" noChangeArrowheads="1"/>
          </p:cNvSpPr>
          <p:nvPr>
            <p:ph type="body" sz="half" idx="1"/>
          </p:nvPr>
        </p:nvSpPr>
        <p:spPr>
          <a:xfrm>
            <a:off x="611188" y="1628775"/>
            <a:ext cx="3810000" cy="4114800"/>
          </a:xfrm>
        </p:spPr>
        <p:txBody>
          <a:bodyPr/>
          <a:lstStyle/>
          <a:p>
            <a:pPr eaLnBrk="1" hangingPunct="1">
              <a:buFont typeface="Wingdings" pitchFamily="2" charset="2"/>
              <a:buNone/>
            </a:pPr>
            <a:r>
              <a:rPr lang="en-US" altLang="en-US" b="1" smtClean="0">
                <a:solidFill>
                  <a:srgbClr val="FFC000"/>
                </a:solidFill>
              </a:rPr>
              <a:t>Tinel’s Test</a:t>
            </a:r>
            <a:r>
              <a:rPr lang="en-US" altLang="en-US" sz="2800" smtClean="0"/>
              <a:t>: </a:t>
            </a:r>
          </a:p>
          <a:p>
            <a:pPr eaLnBrk="1" hangingPunct="1"/>
            <a:r>
              <a:rPr lang="en-US" altLang="en-US" sz="2800" smtClean="0"/>
              <a:t>Doctor taps the </a:t>
            </a:r>
            <a:r>
              <a:rPr lang="en-US" altLang="en-US" sz="2800" b="1" smtClean="0">
                <a:solidFill>
                  <a:schemeClr val="hlink"/>
                </a:solidFill>
              </a:rPr>
              <a:t>median nerve</a:t>
            </a:r>
            <a:r>
              <a:rPr lang="en-US" altLang="en-US" sz="2800" smtClean="0"/>
              <a:t> at the wrist producing a tingling feeling…like hitting your funny bone)</a:t>
            </a:r>
            <a:endParaRPr lang="fr-CA" altLang="en-US" sz="2800" smtClean="0"/>
          </a:p>
        </p:txBody>
      </p:sp>
      <p:pic>
        <p:nvPicPr>
          <p:cNvPr id="19460" name="Picture 9" descr="phal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484313"/>
            <a:ext cx="3349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10"/>
          <p:cNvSpPr>
            <a:spLocks noChangeShapeType="1"/>
          </p:cNvSpPr>
          <p:nvPr/>
        </p:nvSpPr>
        <p:spPr bwMode="auto">
          <a:xfrm>
            <a:off x="4427538" y="2636838"/>
            <a:ext cx="1873250" cy="230505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body" sz="half" idx="2"/>
          </p:nvPr>
        </p:nvSpPr>
        <p:spPr>
          <a:xfrm>
            <a:off x="4643438" y="1196975"/>
            <a:ext cx="3810000" cy="4114800"/>
          </a:xfrm>
        </p:spPr>
        <p:txBody>
          <a:bodyPr/>
          <a:lstStyle/>
          <a:p>
            <a:pPr eaLnBrk="1" hangingPunct="1">
              <a:buFont typeface="Wingdings" pitchFamily="2" charset="2"/>
              <a:buNone/>
            </a:pPr>
            <a:r>
              <a:rPr lang="en-US" altLang="en-US" sz="2800" b="1" smtClean="0">
                <a:solidFill>
                  <a:srgbClr val="FFC000"/>
                </a:solidFill>
              </a:rPr>
              <a:t>Phalen’s Test</a:t>
            </a:r>
            <a:r>
              <a:rPr lang="en-US" altLang="en-US" sz="2800" smtClean="0"/>
              <a:t>: </a:t>
            </a:r>
          </a:p>
          <a:p>
            <a:pPr eaLnBrk="1" hangingPunct="1"/>
            <a:r>
              <a:rPr lang="en-US" altLang="en-US" smtClean="0"/>
              <a:t>Symptoms can be reproduced when wrists are kept down in a bent position for one minute</a:t>
            </a:r>
            <a:endParaRPr lang="fr-CA" altLang="en-US" smtClean="0"/>
          </a:p>
        </p:txBody>
      </p:sp>
      <p:pic>
        <p:nvPicPr>
          <p:cNvPr id="20483" name="Picture 7" descr="phal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34575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8"/>
          <p:cNvSpPr>
            <a:spLocks noChangeShapeType="1"/>
          </p:cNvSpPr>
          <p:nvPr/>
        </p:nvSpPr>
        <p:spPr bwMode="auto">
          <a:xfrm flipH="1">
            <a:off x="3203575" y="1844675"/>
            <a:ext cx="1439863" cy="1296988"/>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34925" y="188913"/>
            <a:ext cx="8532813" cy="936625"/>
          </a:xfrm>
        </p:spPr>
        <p:txBody>
          <a:bodyPr>
            <a:normAutofit fontScale="90000"/>
          </a:bodyPr>
          <a:lstStyle/>
          <a:p>
            <a:pPr algn="ctr" eaLnBrk="1" fontAlgn="auto" hangingPunct="1">
              <a:spcAft>
                <a:spcPts val="0"/>
              </a:spcAft>
              <a:defRPr/>
            </a:pPr>
            <a:r>
              <a:rPr lang="en-US" sz="3200" b="1" dirty="0" smtClean="0">
                <a:solidFill>
                  <a:srgbClr val="FFC000"/>
                </a:solidFill>
              </a:rPr>
              <a:t>Electromyography</a:t>
            </a:r>
            <a:r>
              <a:rPr lang="en-US" sz="3200" b="1" dirty="0" smtClean="0">
                <a:solidFill>
                  <a:schemeClr val="accent2"/>
                </a:solidFill>
              </a:rPr>
              <a:t> </a:t>
            </a:r>
            <a:br>
              <a:rPr lang="en-US" sz="3200" b="1" dirty="0" smtClean="0">
                <a:solidFill>
                  <a:schemeClr val="accent2"/>
                </a:solidFill>
              </a:rPr>
            </a:br>
            <a:r>
              <a:rPr lang="fr-CA" sz="3200" b="1" dirty="0" smtClean="0">
                <a:solidFill>
                  <a:schemeClr val="folHlink"/>
                </a:solidFill>
              </a:rPr>
              <a:t>“The Golden Standard”</a:t>
            </a:r>
            <a:r>
              <a:rPr lang="fr-CA" sz="4000" dirty="0" smtClean="0"/>
              <a:t> </a:t>
            </a:r>
          </a:p>
        </p:txBody>
      </p:sp>
      <p:sp>
        <p:nvSpPr>
          <p:cNvPr id="21507" name="Rectangle 9"/>
          <p:cNvSpPr>
            <a:spLocks noGrp="1" noChangeArrowheads="1"/>
          </p:cNvSpPr>
          <p:nvPr>
            <p:ph type="body" sz="half" idx="2"/>
          </p:nvPr>
        </p:nvSpPr>
        <p:spPr>
          <a:xfrm>
            <a:off x="5003800" y="1341438"/>
            <a:ext cx="3810000" cy="5184775"/>
          </a:xfrm>
        </p:spPr>
        <p:txBody>
          <a:bodyPr/>
          <a:lstStyle/>
          <a:p>
            <a:pPr eaLnBrk="1" hangingPunct="1">
              <a:lnSpc>
                <a:spcPct val="90000"/>
              </a:lnSpc>
            </a:pPr>
            <a:r>
              <a:rPr lang="en-US" altLang="en-US" sz="2800" smtClean="0">
                <a:solidFill>
                  <a:schemeClr val="hlink"/>
                </a:solidFill>
              </a:rPr>
              <a:t>Electrodes are placed on the forearm and a mild electrical current is passed through the arm. </a:t>
            </a:r>
          </a:p>
          <a:p>
            <a:pPr eaLnBrk="1" hangingPunct="1">
              <a:lnSpc>
                <a:spcPct val="90000"/>
              </a:lnSpc>
            </a:pPr>
            <a:r>
              <a:rPr lang="en-US" altLang="en-US" sz="2800" smtClean="0">
                <a:solidFill>
                  <a:schemeClr val="hlink"/>
                </a:solidFill>
              </a:rPr>
              <a:t>Measurement of how </a:t>
            </a:r>
            <a:r>
              <a:rPr lang="en-US" altLang="en-US" sz="2800" smtClean="0">
                <a:solidFill>
                  <a:schemeClr val="folHlink"/>
                </a:solidFill>
              </a:rPr>
              <a:t>fast</a:t>
            </a:r>
            <a:r>
              <a:rPr lang="en-US" altLang="en-US" sz="2800" smtClean="0">
                <a:solidFill>
                  <a:schemeClr val="hlink"/>
                </a:solidFill>
              </a:rPr>
              <a:t> &amp; </a:t>
            </a:r>
            <a:r>
              <a:rPr lang="en-US" altLang="en-US" sz="2800" smtClean="0">
                <a:solidFill>
                  <a:schemeClr val="folHlink"/>
                </a:solidFill>
              </a:rPr>
              <a:t>how well</a:t>
            </a:r>
            <a:r>
              <a:rPr lang="en-US" altLang="en-US" sz="2800" smtClean="0">
                <a:solidFill>
                  <a:schemeClr val="hlink"/>
                </a:solidFill>
              </a:rPr>
              <a:t> the median nerve responds indicates if there is damage to the nerve.</a:t>
            </a:r>
            <a:endParaRPr lang="fr-CA" altLang="en-US" sz="2800" smtClean="0">
              <a:solidFill>
                <a:schemeClr val="hlink"/>
              </a:solidFill>
            </a:endParaRPr>
          </a:p>
        </p:txBody>
      </p:sp>
      <p:pic>
        <p:nvPicPr>
          <p:cNvPr id="21508" name="Picture 11" descr="E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7529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88913"/>
            <a:ext cx="7793037" cy="790575"/>
          </a:xfrm>
        </p:spPr>
        <p:txBody>
          <a:bodyPr/>
          <a:lstStyle/>
          <a:p>
            <a:pPr algn="ctr" eaLnBrk="1" fontAlgn="auto" hangingPunct="1">
              <a:spcAft>
                <a:spcPts val="0"/>
              </a:spcAft>
              <a:defRPr/>
            </a:pPr>
            <a:r>
              <a:rPr lang="en-US" sz="3600" b="1" dirty="0" smtClean="0">
                <a:solidFill>
                  <a:schemeClr val="folHlink"/>
                </a:solidFill>
              </a:rPr>
              <a:t>Treatment Options?</a:t>
            </a:r>
            <a:endParaRPr lang="fr-CA" sz="3600" b="1" dirty="0" smtClean="0">
              <a:solidFill>
                <a:schemeClr val="folHlink"/>
              </a:solidFill>
            </a:endParaRPr>
          </a:p>
        </p:txBody>
      </p:sp>
      <p:sp>
        <p:nvSpPr>
          <p:cNvPr id="22531" name="Rectangle 4"/>
          <p:cNvSpPr>
            <a:spLocks noGrp="1" noChangeArrowheads="1"/>
          </p:cNvSpPr>
          <p:nvPr>
            <p:ph type="body" sz="half" idx="1"/>
          </p:nvPr>
        </p:nvSpPr>
        <p:spPr>
          <a:xfrm>
            <a:off x="323850" y="1125538"/>
            <a:ext cx="4668838" cy="4752975"/>
          </a:xfrm>
        </p:spPr>
        <p:txBody>
          <a:bodyPr/>
          <a:lstStyle/>
          <a:p>
            <a:pPr algn="ctr" eaLnBrk="1" hangingPunct="1">
              <a:lnSpc>
                <a:spcPct val="90000"/>
              </a:lnSpc>
              <a:buFont typeface="Wingdings" pitchFamily="2" charset="2"/>
              <a:buNone/>
            </a:pPr>
            <a:r>
              <a:rPr lang="en-US" altLang="en-US" b="1" smtClean="0">
                <a:solidFill>
                  <a:schemeClr val="folHlink"/>
                </a:solidFill>
              </a:rPr>
              <a:t>Mild Cases:</a:t>
            </a:r>
          </a:p>
          <a:p>
            <a:pPr eaLnBrk="1" hangingPunct="1">
              <a:lnSpc>
                <a:spcPct val="90000"/>
              </a:lnSpc>
            </a:pPr>
            <a:r>
              <a:rPr lang="en-US" altLang="en-US" b="1" smtClean="0">
                <a:solidFill>
                  <a:schemeClr val="folHlink"/>
                </a:solidFill>
              </a:rPr>
              <a:t>Splint</a:t>
            </a:r>
            <a:r>
              <a:rPr lang="en-US" altLang="en-US" smtClean="0"/>
              <a:t> </a:t>
            </a:r>
            <a:r>
              <a:rPr lang="en-US" altLang="en-US" sz="2800" smtClean="0"/>
              <a:t>(usually worn at night)</a:t>
            </a:r>
            <a:r>
              <a:rPr lang="en-US" altLang="en-US" smtClean="0"/>
              <a:t> to prevent the wrist from bending. Relieves swelling through </a:t>
            </a:r>
            <a:r>
              <a:rPr lang="en-US" altLang="en-US" b="1" smtClean="0">
                <a:solidFill>
                  <a:schemeClr val="folHlink"/>
                </a:solidFill>
              </a:rPr>
              <a:t>rest</a:t>
            </a:r>
            <a:r>
              <a:rPr lang="en-US" altLang="en-US" smtClean="0"/>
              <a:t>.</a:t>
            </a:r>
          </a:p>
          <a:p>
            <a:pPr eaLnBrk="1" hangingPunct="1">
              <a:lnSpc>
                <a:spcPct val="90000"/>
              </a:lnSpc>
            </a:pPr>
            <a:r>
              <a:rPr lang="en-US" altLang="en-US" sz="2800" b="1" smtClean="0">
                <a:solidFill>
                  <a:schemeClr val="folHlink"/>
                </a:solidFill>
              </a:rPr>
              <a:t>Medications</a:t>
            </a:r>
            <a:r>
              <a:rPr lang="en-US" altLang="en-US" sz="2800" smtClean="0"/>
              <a:t>: Oral anti- inflammatories. The swollen membranes are reduced</a:t>
            </a:r>
            <a:endParaRPr lang="fr-CA" altLang="en-US" sz="2800" smtClean="0"/>
          </a:p>
        </p:txBody>
      </p:sp>
      <p:pic>
        <p:nvPicPr>
          <p:cNvPr id="22532" name="Picture 8" descr="wristspl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412875"/>
            <a:ext cx="292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nsa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76700"/>
            <a:ext cx="26606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12"/>
          <p:cNvSpPr>
            <a:spLocks/>
          </p:cNvSpPr>
          <p:nvPr/>
        </p:nvSpPr>
        <p:spPr bwMode="auto">
          <a:xfrm>
            <a:off x="4716463" y="1341438"/>
            <a:ext cx="719137" cy="2520950"/>
          </a:xfrm>
          <a:prstGeom prst="rightBrace">
            <a:avLst>
              <a:gd name="adj1" fmla="val 2921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endParaRPr lang="en-US" altLang="en-US">
              <a:solidFill>
                <a:schemeClr val="accent2"/>
              </a:solidFill>
            </a:endParaRPr>
          </a:p>
        </p:txBody>
      </p:sp>
      <p:sp>
        <p:nvSpPr>
          <p:cNvPr id="22535" name="AutoShape 13"/>
          <p:cNvSpPr>
            <a:spLocks/>
          </p:cNvSpPr>
          <p:nvPr/>
        </p:nvSpPr>
        <p:spPr bwMode="auto">
          <a:xfrm>
            <a:off x="4643438" y="4076700"/>
            <a:ext cx="863600" cy="2085975"/>
          </a:xfrm>
          <a:prstGeom prst="rightBrace">
            <a:avLst>
              <a:gd name="adj1" fmla="val 2012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endParaRPr lang="en-US" altLang="en-US">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333375"/>
            <a:ext cx="7058025" cy="647700"/>
          </a:xfrm>
        </p:spPr>
        <p:txBody>
          <a:bodyPr>
            <a:normAutofit fontScale="90000"/>
          </a:bodyPr>
          <a:lstStyle/>
          <a:p>
            <a:pPr eaLnBrk="1" fontAlgn="auto" hangingPunct="1">
              <a:spcAft>
                <a:spcPts val="0"/>
              </a:spcAft>
              <a:defRPr/>
            </a:pPr>
            <a:r>
              <a:rPr lang="en-US" sz="3600" b="1" dirty="0" smtClean="0">
                <a:solidFill>
                  <a:schemeClr val="folHlink"/>
                </a:solidFill>
              </a:rPr>
              <a:t>Treatment for Severe Cases</a:t>
            </a:r>
            <a:endParaRPr lang="fr-CA" sz="3600" b="1" dirty="0" smtClean="0">
              <a:solidFill>
                <a:schemeClr val="folHlink"/>
              </a:solidFill>
            </a:endParaRPr>
          </a:p>
        </p:txBody>
      </p:sp>
      <p:sp>
        <p:nvSpPr>
          <p:cNvPr id="23555" name="Rectangle 3"/>
          <p:cNvSpPr>
            <a:spLocks noGrp="1" noChangeArrowheads="1"/>
          </p:cNvSpPr>
          <p:nvPr>
            <p:ph sz="quarter" idx="1"/>
          </p:nvPr>
        </p:nvSpPr>
        <p:spPr>
          <a:xfrm>
            <a:off x="539750" y="981075"/>
            <a:ext cx="7772400" cy="5256213"/>
          </a:xfrm>
        </p:spPr>
        <p:txBody>
          <a:bodyPr/>
          <a:lstStyle/>
          <a:p>
            <a:pPr eaLnBrk="1" hangingPunct="1"/>
            <a:endParaRPr lang="en-US" altLang="en-US" b="1" smtClean="0"/>
          </a:p>
          <a:p>
            <a:pPr eaLnBrk="1" hangingPunct="1"/>
            <a:r>
              <a:rPr lang="en-US" altLang="en-US" smtClean="0">
                <a:solidFill>
                  <a:schemeClr val="folHlink"/>
                </a:solidFill>
              </a:rPr>
              <a:t>Cortisone injection</a:t>
            </a:r>
            <a:r>
              <a:rPr lang="en-US" altLang="en-US" smtClean="0"/>
              <a:t>: Medication surrounds the swollen membranes &amp; tendons… </a:t>
            </a:r>
            <a:r>
              <a:rPr lang="en-US" altLang="en-US" smtClean="0">
                <a:solidFill>
                  <a:srgbClr val="FFC000"/>
                </a:solidFill>
              </a:rPr>
              <a:t>shrinking them </a:t>
            </a:r>
            <a:r>
              <a:rPr lang="en-US" altLang="en-US" smtClean="0"/>
              <a:t>(effective when diagnosis is made early)</a:t>
            </a:r>
          </a:p>
          <a:p>
            <a:pPr eaLnBrk="1" hangingPunct="1"/>
            <a:r>
              <a:rPr lang="en-US" altLang="en-US" smtClean="0">
                <a:solidFill>
                  <a:schemeClr val="folHlink"/>
                </a:solidFill>
              </a:rPr>
              <a:t>Surgery</a:t>
            </a:r>
            <a:r>
              <a:rPr lang="en-US" altLang="en-US" smtClean="0"/>
              <a:t>: under local anesthetic. </a:t>
            </a:r>
            <a:r>
              <a:rPr lang="en-US" altLang="en-US" smtClean="0">
                <a:solidFill>
                  <a:srgbClr val="FFC000"/>
                </a:solidFill>
              </a:rPr>
              <a:t>Relieves pressure </a:t>
            </a:r>
            <a:r>
              <a:rPr lang="en-US" altLang="en-US" smtClean="0"/>
              <a:t>on the median nerve. Usually considered day surgery.</a:t>
            </a:r>
            <a:endParaRPr lang="fr-CA"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7975" y="-409575"/>
            <a:ext cx="7793038" cy="1462088"/>
          </a:xfrm>
        </p:spPr>
        <p:txBody>
          <a:bodyPr/>
          <a:lstStyle/>
          <a:p>
            <a:pPr eaLnBrk="1" fontAlgn="auto" hangingPunct="1">
              <a:spcAft>
                <a:spcPts val="0"/>
              </a:spcAft>
              <a:defRPr/>
            </a:pPr>
            <a:r>
              <a:rPr lang="en-US" b="1" dirty="0" smtClean="0">
                <a:solidFill>
                  <a:srgbClr val="FFC000"/>
                </a:solidFill>
              </a:rPr>
              <a:t>Open Carpal Tunnel Release</a:t>
            </a:r>
          </a:p>
        </p:txBody>
      </p:sp>
      <p:sp>
        <p:nvSpPr>
          <p:cNvPr id="24579" name="Text Placeholder 2"/>
          <p:cNvSpPr>
            <a:spLocks noGrp="1"/>
          </p:cNvSpPr>
          <p:nvPr>
            <p:ph type="body" sz="half" idx="1"/>
          </p:nvPr>
        </p:nvSpPr>
        <p:spPr>
          <a:xfrm>
            <a:off x="468313" y="1196975"/>
            <a:ext cx="3810000" cy="4114800"/>
          </a:xfrm>
        </p:spPr>
        <p:txBody>
          <a:bodyPr/>
          <a:lstStyle/>
          <a:p>
            <a:pPr eaLnBrk="1" hangingPunct="1"/>
            <a:r>
              <a:rPr lang="en-US" altLang="en-US" sz="2200" smtClean="0"/>
              <a:t>The surgeon makes a 2-5 inch incision in the lower palm and wrist area. The carpal ligament is opened. This frees the median nerve. The incision is closed with stitches. A bulky bandage is applied to the wound, with care taken to ensure that finger movement is NOT restricted.</a:t>
            </a:r>
            <a:endParaRPr lang="en-US" altLang="en-US" sz="2200" b="1" smtClean="0"/>
          </a:p>
          <a:p>
            <a:pPr eaLnBrk="1" hangingPunct="1"/>
            <a:endParaRPr lang="en-US" altLang="en-US" smtClean="0"/>
          </a:p>
        </p:txBody>
      </p:sp>
      <p:pic>
        <p:nvPicPr>
          <p:cNvPr id="6" name="Picture 6" descr="r7_carpaltunnelrel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341438"/>
            <a:ext cx="44227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7975" y="-531813"/>
            <a:ext cx="7793038" cy="1462088"/>
          </a:xfrm>
        </p:spPr>
        <p:txBody>
          <a:bodyPr/>
          <a:lstStyle/>
          <a:p>
            <a:pPr eaLnBrk="1" fontAlgn="auto" hangingPunct="1">
              <a:spcAft>
                <a:spcPts val="0"/>
              </a:spcAft>
              <a:defRPr/>
            </a:pPr>
            <a:r>
              <a:rPr lang="en-US" b="1" dirty="0" smtClean="0">
                <a:solidFill>
                  <a:srgbClr val="FFC000"/>
                </a:solidFill>
              </a:rPr>
              <a:t>Endoscopic Carpal Tunnel Release</a:t>
            </a:r>
            <a:endParaRPr lang="en-US" dirty="0" smtClean="0">
              <a:solidFill>
                <a:srgbClr val="FFC000"/>
              </a:solidFill>
            </a:endParaRPr>
          </a:p>
        </p:txBody>
      </p:sp>
      <p:sp>
        <p:nvSpPr>
          <p:cNvPr id="25603" name="Text Placeholder 2"/>
          <p:cNvSpPr>
            <a:spLocks noGrp="1"/>
          </p:cNvSpPr>
          <p:nvPr>
            <p:ph type="body" sz="half" idx="1"/>
          </p:nvPr>
        </p:nvSpPr>
        <p:spPr>
          <a:xfrm>
            <a:off x="323850" y="908050"/>
            <a:ext cx="3671888" cy="5616575"/>
          </a:xfrm>
        </p:spPr>
        <p:txBody>
          <a:bodyPr/>
          <a:lstStyle/>
          <a:p>
            <a:pPr eaLnBrk="1" hangingPunct="1">
              <a:lnSpc>
                <a:spcPct val="80000"/>
              </a:lnSpc>
            </a:pPr>
            <a:r>
              <a:rPr lang="en-US" altLang="en-US" sz="2000" smtClean="0"/>
              <a:t>A tiny, ½-inch incision is made on the palm side of the wrist. A miniature fiber optic camera is passed through. This camera allows the surgeon to view the inside of the carpal tunnel. Another tiny incision is made. Surgical tools are passed in. While looking at the monitor, these instruments are used to release the carpal ligament and free the median nerve. After the camera and instruments are removed, a few stitches are necessary to close the incisions. A bulky bandage is placed over the wounds.</a:t>
            </a:r>
          </a:p>
        </p:txBody>
      </p:sp>
      <p:pic>
        <p:nvPicPr>
          <p:cNvPr id="6" name="Picture 4" descr="Carpal op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700213"/>
            <a:ext cx="46386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0850" y="188913"/>
            <a:ext cx="7793038" cy="1462087"/>
          </a:xfrm>
        </p:spPr>
        <p:txBody>
          <a:bodyPr/>
          <a:lstStyle/>
          <a:p>
            <a:pPr algn="ctr" eaLnBrk="1" fontAlgn="auto" hangingPunct="1">
              <a:spcAft>
                <a:spcPts val="0"/>
              </a:spcAft>
              <a:defRPr/>
            </a:pPr>
            <a:r>
              <a:rPr lang="en-US" sz="4000" b="1" dirty="0" smtClean="0">
                <a:solidFill>
                  <a:schemeClr val="folHlink"/>
                </a:solidFill>
              </a:rPr>
              <a:t>What Can I Expect After the Surgery?</a:t>
            </a:r>
            <a:endParaRPr lang="fr-CA" sz="4000" dirty="0" smtClean="0">
              <a:solidFill>
                <a:schemeClr val="folHlink"/>
              </a:solidFill>
            </a:endParaRPr>
          </a:p>
        </p:txBody>
      </p:sp>
      <p:sp>
        <p:nvSpPr>
          <p:cNvPr id="21507" name="Rectangle 3"/>
          <p:cNvSpPr>
            <a:spLocks noGrp="1" noChangeArrowheads="1"/>
          </p:cNvSpPr>
          <p:nvPr>
            <p:ph type="body" sz="half" idx="1"/>
          </p:nvPr>
        </p:nvSpPr>
        <p:spPr>
          <a:xfrm>
            <a:off x="539750" y="1773238"/>
            <a:ext cx="3810000" cy="4114800"/>
          </a:xfrm>
        </p:spPr>
        <p:txBody>
          <a:bodyPr>
            <a:normAutofit fontScale="92500" lnSpcReduction="10000"/>
          </a:bodyPr>
          <a:lstStyle/>
          <a:p>
            <a:pPr marL="274320" indent="-274320" eaLnBrk="1" fontAlgn="auto" hangingPunct="1">
              <a:lnSpc>
                <a:spcPct val="90000"/>
              </a:lnSpc>
              <a:spcAft>
                <a:spcPts val="0"/>
              </a:spcAft>
              <a:buFont typeface="Wingdings"/>
              <a:buChar char=""/>
              <a:defRPr/>
            </a:pPr>
            <a:r>
              <a:rPr lang="en-US" sz="2800" b="1" dirty="0" smtClean="0">
                <a:solidFill>
                  <a:schemeClr val="folHlink"/>
                </a:solidFill>
              </a:rPr>
              <a:t>Tenderness</a:t>
            </a:r>
            <a:r>
              <a:rPr lang="en-US" sz="2800" dirty="0" smtClean="0"/>
              <a:t> at incision site until healing complete</a:t>
            </a:r>
          </a:p>
          <a:p>
            <a:pPr marL="274320" indent="-274320" eaLnBrk="1" fontAlgn="auto" hangingPunct="1">
              <a:lnSpc>
                <a:spcPct val="90000"/>
              </a:lnSpc>
              <a:spcAft>
                <a:spcPts val="0"/>
              </a:spcAft>
              <a:buFont typeface="Wingdings"/>
              <a:buChar char=""/>
              <a:defRPr/>
            </a:pPr>
            <a:r>
              <a:rPr lang="en-US" sz="2800" b="1" dirty="0" smtClean="0">
                <a:solidFill>
                  <a:schemeClr val="folHlink"/>
                </a:solidFill>
              </a:rPr>
              <a:t>Symptom relief</a:t>
            </a:r>
            <a:r>
              <a:rPr lang="en-US" sz="2800" dirty="0" smtClean="0"/>
              <a:t> immediately or shortly afterwards</a:t>
            </a:r>
          </a:p>
          <a:p>
            <a:pPr marL="274320" indent="-274320" eaLnBrk="1" fontAlgn="auto" hangingPunct="1">
              <a:lnSpc>
                <a:spcPct val="90000"/>
              </a:lnSpc>
              <a:spcAft>
                <a:spcPts val="0"/>
              </a:spcAft>
              <a:buFont typeface="Wingdings"/>
              <a:buChar char=""/>
              <a:defRPr/>
            </a:pPr>
            <a:r>
              <a:rPr lang="en-US" sz="2800" b="1" dirty="0" smtClean="0">
                <a:solidFill>
                  <a:schemeClr val="folHlink"/>
                </a:solidFill>
              </a:rPr>
              <a:t>Numbness</a:t>
            </a:r>
            <a:r>
              <a:rPr lang="en-US" sz="2800" dirty="0" smtClean="0"/>
              <a:t> may remain for a period of time in older individuals or more severe cases</a:t>
            </a:r>
            <a:br>
              <a:rPr lang="en-US" sz="2800" dirty="0" smtClean="0"/>
            </a:br>
            <a:endParaRPr lang="fr-CA" sz="2800" dirty="0" smtClean="0"/>
          </a:p>
        </p:txBody>
      </p:sp>
      <p:pic>
        <p:nvPicPr>
          <p:cNvPr id="26628" name="Picture 7" descr="carpal-tu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113"/>
            <a:ext cx="3708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68313" y="393700"/>
            <a:ext cx="7777162"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Clr>
                <a:schemeClr val="folHlink"/>
              </a:buClr>
              <a:buFont typeface="Wingdings" pitchFamily="2" charset="2"/>
              <a:buChar char="Ø"/>
            </a:pPr>
            <a:r>
              <a:rPr lang="en-US" altLang="en-US" sz="3200"/>
              <a:t>Do you often feel a numbness or tingling in your hand… especially at night? </a:t>
            </a:r>
          </a:p>
          <a:p>
            <a:pPr eaLnBrk="1" hangingPunct="1">
              <a:spcBef>
                <a:spcPct val="50000"/>
              </a:spcBef>
              <a:buClr>
                <a:schemeClr val="folHlink"/>
              </a:buClr>
              <a:buFont typeface="Wingdings" pitchFamily="2" charset="2"/>
              <a:buChar char="Ø"/>
            </a:pPr>
            <a:r>
              <a:rPr lang="en-US" altLang="en-US" sz="3200"/>
              <a:t>Maybe you experience clumsiness in handling objects and sometimes you feel a pain that goes up the arm to as high as the shoulder. </a:t>
            </a:r>
          </a:p>
          <a:p>
            <a:pPr algn="ctr" eaLnBrk="1" hangingPunct="1">
              <a:spcBef>
                <a:spcPct val="50000"/>
              </a:spcBef>
              <a:buClr>
                <a:schemeClr val="folHlink"/>
              </a:buClr>
              <a:buFont typeface="Wingdings" pitchFamily="2" charset="2"/>
              <a:buNone/>
            </a:pPr>
            <a:r>
              <a:rPr lang="en-US" altLang="en-US" sz="3200"/>
              <a:t>These may be the symptoms of</a:t>
            </a:r>
            <a:r>
              <a:rPr lang="en-US" altLang="en-US" sz="3600"/>
              <a:t> </a:t>
            </a:r>
          </a:p>
          <a:p>
            <a:pPr algn="ctr" eaLnBrk="1" hangingPunct="1">
              <a:spcBef>
                <a:spcPct val="50000"/>
              </a:spcBef>
              <a:buClr>
                <a:schemeClr val="folHlink"/>
              </a:buClr>
              <a:buFont typeface="Wingdings" pitchFamily="2" charset="2"/>
              <a:buNone/>
            </a:pPr>
            <a:r>
              <a:rPr lang="en-US" altLang="en-US" sz="3600" b="1">
                <a:solidFill>
                  <a:schemeClr val="folHlink"/>
                </a:solidFill>
              </a:rPr>
              <a:t>carpal tunnel syndrome</a:t>
            </a:r>
          </a:p>
          <a:p>
            <a:pPr algn="ctr" eaLnBrk="1" hangingPunct="1">
              <a:spcBef>
                <a:spcPct val="50000"/>
              </a:spcBef>
              <a:buClr>
                <a:schemeClr val="folHlink"/>
              </a:buClr>
              <a:buFont typeface="Wingdings" pitchFamily="2" charset="2"/>
              <a:buNone/>
            </a:pPr>
            <a:r>
              <a:rPr lang="en-US" altLang="en-US" sz="2800" b="1">
                <a:solidFill>
                  <a:schemeClr val="hlink"/>
                </a:solidFill>
              </a:rPr>
              <a:t>Let’s learn more about this common health problem</a:t>
            </a:r>
            <a:endParaRPr lang="fr-CA" altLang="en-US" sz="2800" b="1">
              <a:solidFill>
                <a:schemeClr va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547813" y="333375"/>
            <a:ext cx="3024187" cy="1079500"/>
          </a:xfrm>
        </p:spPr>
        <p:txBody>
          <a:bodyPr/>
          <a:lstStyle/>
          <a:p>
            <a:pPr algn="ctr" eaLnBrk="1" fontAlgn="auto" hangingPunct="1">
              <a:spcAft>
                <a:spcPts val="0"/>
              </a:spcAft>
              <a:defRPr/>
            </a:pPr>
            <a:r>
              <a:rPr lang="en-CA" smtClean="0">
                <a:solidFill>
                  <a:schemeClr val="folHlink"/>
                </a:solidFill>
              </a:rPr>
              <a:t>Exercises</a:t>
            </a:r>
            <a:endParaRPr lang="fr-CA" smtClean="0">
              <a:solidFill>
                <a:schemeClr val="folHlink"/>
              </a:solidFill>
            </a:endParaRPr>
          </a:p>
        </p:txBody>
      </p:sp>
      <p:sp>
        <p:nvSpPr>
          <p:cNvPr id="27651" name="Rectangle 3"/>
          <p:cNvSpPr>
            <a:spLocks noGrp="1" noChangeArrowheads="1"/>
          </p:cNvSpPr>
          <p:nvPr>
            <p:ph type="body" sz="half" idx="2"/>
          </p:nvPr>
        </p:nvSpPr>
        <p:spPr>
          <a:xfrm>
            <a:off x="4500563" y="404813"/>
            <a:ext cx="4140200" cy="5111750"/>
          </a:xfrm>
        </p:spPr>
        <p:txBody>
          <a:bodyPr/>
          <a:lstStyle/>
          <a:p>
            <a:pPr algn="ctr" eaLnBrk="1" hangingPunct="1">
              <a:buFont typeface="Wingdings" pitchFamily="2" charset="2"/>
              <a:buNone/>
            </a:pPr>
            <a:endParaRPr lang="en-US" altLang="en-US" b="1" smtClean="0">
              <a:solidFill>
                <a:schemeClr val="accent2"/>
              </a:solidFill>
            </a:endParaRPr>
          </a:p>
          <a:p>
            <a:pPr algn="ctr" eaLnBrk="1" hangingPunct="1">
              <a:buFont typeface="Wingdings" pitchFamily="2" charset="2"/>
              <a:buNone/>
            </a:pPr>
            <a:r>
              <a:rPr lang="en-US" altLang="en-US" b="1" smtClean="0">
                <a:solidFill>
                  <a:srgbClr val="FFC000"/>
                </a:solidFill>
              </a:rPr>
              <a:t>Post Surgery</a:t>
            </a:r>
          </a:p>
          <a:p>
            <a:pPr eaLnBrk="1" hangingPunct="1"/>
            <a:r>
              <a:rPr lang="en-US" altLang="en-US" sz="2800" smtClean="0">
                <a:solidFill>
                  <a:schemeClr val="folHlink"/>
                </a:solidFill>
              </a:rPr>
              <a:t>Physical activities can be resumed only after a few weeks &amp; for some a few months</a:t>
            </a:r>
          </a:p>
          <a:p>
            <a:pPr eaLnBrk="1" hangingPunct="1"/>
            <a:r>
              <a:rPr lang="en-US" altLang="en-US" sz="2800" smtClean="0">
                <a:solidFill>
                  <a:schemeClr val="folHlink"/>
                </a:solidFill>
              </a:rPr>
              <a:t>Exercises will be given in order to build muscle </a:t>
            </a:r>
            <a:br>
              <a:rPr lang="en-US" altLang="en-US" sz="2800" smtClean="0">
                <a:solidFill>
                  <a:schemeClr val="folHlink"/>
                </a:solidFill>
              </a:rPr>
            </a:br>
            <a:r>
              <a:rPr lang="en-US" altLang="en-US" sz="2800" smtClean="0">
                <a:solidFill>
                  <a:schemeClr val="folHlink"/>
                </a:solidFill>
              </a:rPr>
              <a:t>strength, joint flexibility of hand and wrist</a:t>
            </a:r>
            <a:endParaRPr lang="fr-CA" altLang="en-US" sz="2800" smtClean="0">
              <a:solidFill>
                <a:schemeClr val="folHlink"/>
              </a:solidFill>
            </a:endParaRPr>
          </a:p>
          <a:p>
            <a:pPr eaLnBrk="1" hangingPunct="1"/>
            <a:endParaRPr lang="fr-CA" altLang="en-US" sz="2800" smtClean="0">
              <a:solidFill>
                <a:schemeClr val="folHlink"/>
              </a:solidFill>
            </a:endParaRPr>
          </a:p>
        </p:txBody>
      </p:sp>
      <p:pic>
        <p:nvPicPr>
          <p:cNvPr id="27652" name="Picture 7" descr="Carpal Tunnel Syndrome Exercises: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15900"/>
            <a:ext cx="4516438"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260350"/>
            <a:ext cx="2555875" cy="984250"/>
          </a:xfrm>
        </p:spPr>
        <p:txBody>
          <a:bodyPr/>
          <a:lstStyle/>
          <a:p>
            <a:pPr eaLnBrk="1" fontAlgn="auto" hangingPunct="1">
              <a:spcAft>
                <a:spcPts val="0"/>
              </a:spcAft>
              <a:defRPr/>
            </a:pPr>
            <a:r>
              <a:rPr lang="en-GB" b="1" dirty="0" smtClean="0">
                <a:solidFill>
                  <a:srgbClr val="FFC000"/>
                </a:solidFill>
              </a:rPr>
              <a:t>Outcome</a:t>
            </a:r>
            <a:endParaRPr lang="en-US" dirty="0" smtClean="0">
              <a:solidFill>
                <a:srgbClr val="FFC000"/>
              </a:solidFill>
            </a:endParaRPr>
          </a:p>
        </p:txBody>
      </p:sp>
      <p:sp>
        <p:nvSpPr>
          <p:cNvPr id="23555" name="Text Placeholder 2"/>
          <p:cNvSpPr>
            <a:spLocks noGrp="1"/>
          </p:cNvSpPr>
          <p:nvPr>
            <p:ph type="body" sz="half" idx="1"/>
          </p:nvPr>
        </p:nvSpPr>
        <p:spPr>
          <a:xfrm>
            <a:off x="395288" y="1268413"/>
            <a:ext cx="3810000" cy="4114800"/>
          </a:xfrm>
        </p:spPr>
        <p:txBody>
          <a:bodyPr>
            <a:normAutofit fontScale="92500"/>
          </a:bodyPr>
          <a:lstStyle/>
          <a:p>
            <a:pPr marL="274320" indent="-274320" eaLnBrk="1" fontAlgn="auto" hangingPunct="1">
              <a:spcAft>
                <a:spcPts val="0"/>
              </a:spcAft>
              <a:buFont typeface="Wingdings"/>
              <a:buChar char=""/>
              <a:defRPr/>
            </a:pPr>
            <a:r>
              <a:rPr lang="en-US" dirty="0" smtClean="0"/>
              <a:t>You may have to wear a </a:t>
            </a:r>
            <a:r>
              <a:rPr lang="en-US" dirty="0" smtClean="0">
                <a:solidFill>
                  <a:srgbClr val="FFC000"/>
                </a:solidFill>
              </a:rPr>
              <a:t>brace or splint </a:t>
            </a:r>
            <a:r>
              <a:rPr lang="en-US" dirty="0" smtClean="0"/>
              <a:t>for several weeks after surgery.</a:t>
            </a:r>
          </a:p>
          <a:p>
            <a:pPr marL="274320" indent="-274320" eaLnBrk="1" fontAlgn="auto" hangingPunct="1">
              <a:spcAft>
                <a:spcPts val="0"/>
              </a:spcAft>
              <a:buFont typeface="Wingdings"/>
              <a:buChar char=""/>
              <a:defRPr/>
            </a:pPr>
            <a:r>
              <a:rPr lang="en-US" dirty="0" smtClean="0"/>
              <a:t>Complete recovery may take 4-6 weeks or longer. The numbness or tingling in your hand and fingers usually improves rather quickly. Your grasp strength will very slowly begin to improve. </a:t>
            </a:r>
          </a:p>
          <a:p>
            <a:pPr marL="274320" indent="-274320" eaLnBrk="1" fontAlgn="auto" hangingPunct="1">
              <a:spcAft>
                <a:spcPts val="0"/>
              </a:spcAft>
              <a:buFont typeface="Wingdings"/>
              <a:buChar char=""/>
              <a:defRPr/>
            </a:pPr>
            <a:endParaRPr lang="en-US" dirty="0" smtClean="0"/>
          </a:p>
        </p:txBody>
      </p:sp>
      <p:pic>
        <p:nvPicPr>
          <p:cNvPr id="5" name="Picture 8" descr="Splint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333375"/>
            <a:ext cx="3810000" cy="1878013"/>
          </a:xfrm>
          <a:noFill/>
        </p:spPr>
      </p:pic>
      <p:pic>
        <p:nvPicPr>
          <p:cNvPr id="6" name="Picture 12" descr="Splint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581525"/>
            <a:ext cx="1778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Splint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420938"/>
            <a:ext cx="23002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nodeType="afterGroup">
                            <p:stCondLst>
                              <p:cond delay="1000"/>
                            </p:stCondLst>
                            <p:childTnLst>
                              <p:par>
                                <p:cTn id="9" presetID="4"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nodeType="afterGroup">
                            <p:stCondLst>
                              <p:cond delay="2000"/>
                            </p:stCondLst>
                            <p:childTnLst>
                              <p:par>
                                <p:cTn id="13" presetID="4" presetClass="entr" presetSubtype="16"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7467600" cy="580926"/>
          </a:xfrm>
        </p:spPr>
        <p:txBody>
          <a:bodyPr/>
          <a:lstStyle/>
          <a:p>
            <a:pPr algn="ctr"/>
            <a:r>
              <a:rPr lang="en-US" b="1" dirty="0" smtClean="0">
                <a:solidFill>
                  <a:schemeClr val="accent4">
                    <a:lumMod val="75000"/>
                  </a:schemeClr>
                </a:solidFill>
              </a:rPr>
              <a:t>Surgery Success rate</a:t>
            </a:r>
            <a:endParaRPr lang="en-US" b="1" dirty="0">
              <a:solidFill>
                <a:schemeClr val="accent4">
                  <a:lumMod val="75000"/>
                </a:schemeClr>
              </a:solidFill>
            </a:endParaRPr>
          </a:p>
        </p:txBody>
      </p:sp>
      <p:sp>
        <p:nvSpPr>
          <p:cNvPr id="3" name="Content Placeholder 2"/>
          <p:cNvSpPr>
            <a:spLocks noGrp="1"/>
          </p:cNvSpPr>
          <p:nvPr>
            <p:ph sz="quarter" idx="1"/>
          </p:nvPr>
        </p:nvSpPr>
        <p:spPr/>
        <p:txBody>
          <a:bodyPr/>
          <a:lstStyle/>
          <a:p>
            <a:r>
              <a:rPr lang="en-US" sz="3200" dirty="0" smtClean="0"/>
              <a:t>1</a:t>
            </a:r>
            <a:r>
              <a:rPr lang="en-US" sz="3200" baseline="30000" dirty="0" smtClean="0"/>
              <a:t>st</a:t>
            </a:r>
            <a:r>
              <a:rPr lang="en-US" sz="3200" dirty="0" smtClean="0"/>
              <a:t> surgery 50 – 60%</a:t>
            </a:r>
          </a:p>
          <a:p>
            <a:pPr marL="0" indent="0">
              <a:buNone/>
            </a:pPr>
            <a:endParaRPr lang="en-US" sz="3200" dirty="0" smtClean="0"/>
          </a:p>
          <a:p>
            <a:r>
              <a:rPr lang="en-US" sz="3200" dirty="0" smtClean="0"/>
              <a:t>2</a:t>
            </a:r>
            <a:r>
              <a:rPr lang="en-US" sz="3200" baseline="30000" dirty="0" smtClean="0"/>
              <a:t>nd</a:t>
            </a:r>
            <a:r>
              <a:rPr lang="en-US" sz="3200" dirty="0" smtClean="0"/>
              <a:t> surgery 35 – 45% </a:t>
            </a:r>
          </a:p>
          <a:p>
            <a:pPr marL="0" indent="0">
              <a:buNone/>
            </a:pPr>
            <a:endParaRPr lang="en-US" sz="3200" dirty="0" smtClean="0"/>
          </a:p>
          <a:p>
            <a:r>
              <a:rPr lang="en-US" sz="3200" dirty="0"/>
              <a:t>Carpal Tunnel Syndrome comes back for over 85% of people within 6 months to 8 years of a successful surgical procedure</a:t>
            </a:r>
            <a:r>
              <a:rPr lang="en-US" sz="3200" dirty="0" smtClean="0"/>
              <a:t>.</a:t>
            </a:r>
          </a:p>
          <a:p>
            <a:endParaRPr lang="en-US" dirty="0"/>
          </a:p>
        </p:txBody>
      </p:sp>
    </p:spTree>
    <p:extLst>
      <p:ext uri="{BB962C8B-B14F-4D97-AF65-F5344CB8AC3E}">
        <p14:creationId xmlns:p14="http://schemas.microsoft.com/office/powerpoint/2010/main" val="17268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5"/>
          <p:cNvSpPr>
            <a:spLocks noChangeArrowheads="1" noChangeShapeType="1" noTextEdit="1"/>
          </p:cNvSpPr>
          <p:nvPr/>
        </p:nvSpPr>
        <p:spPr bwMode="auto">
          <a:xfrm>
            <a:off x="1042988" y="620713"/>
            <a:ext cx="3386137" cy="576262"/>
          </a:xfrm>
          <a:prstGeom prst="rect">
            <a:avLst/>
          </a:prstGeom>
        </p:spPr>
        <p:txBody>
          <a:bodyPr wrap="none" fromWordArt="1">
            <a:prstTxWarp prst="textPlain">
              <a:avLst>
                <a:gd name="adj" fmla="val 50000"/>
              </a:avLst>
            </a:prstTxWarp>
          </a:bodyPr>
          <a:lstStyle/>
          <a:p>
            <a:pPr algn="ctr"/>
            <a:r>
              <a:rPr lang="en-US" sz="5400" b="1" kern="10">
                <a:ln w="12700">
                  <a:solidFill>
                    <a:srgbClr val="3333CC"/>
                  </a:solidFill>
                  <a:round/>
                  <a:headEnd/>
                  <a:tailEnd/>
                </a:ln>
                <a:solidFill>
                  <a:srgbClr val="FFC000"/>
                </a:solidFill>
                <a:latin typeface="Tahoma"/>
                <a:ea typeface="Tahoma"/>
                <a:cs typeface="Tahoma"/>
              </a:rPr>
              <a:t>Remember…</a:t>
            </a:r>
          </a:p>
        </p:txBody>
      </p:sp>
      <p:pic>
        <p:nvPicPr>
          <p:cNvPr id="296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64801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333375"/>
            <a:ext cx="7793038" cy="766763"/>
          </a:xfrm>
        </p:spPr>
        <p:txBody>
          <a:bodyPr/>
          <a:lstStyle/>
          <a:p>
            <a:pPr algn="ctr" eaLnBrk="1" fontAlgn="auto" hangingPunct="1">
              <a:spcAft>
                <a:spcPts val="0"/>
              </a:spcAft>
              <a:defRPr/>
            </a:pPr>
            <a:r>
              <a:rPr lang="en-US" b="1" dirty="0" smtClean="0">
                <a:solidFill>
                  <a:srgbClr val="FFC000"/>
                </a:solidFill>
              </a:rPr>
              <a:t>What is Carpal Tunnel Syndrome ?</a:t>
            </a:r>
            <a:endParaRPr lang="fr-CA" b="1" dirty="0" smtClean="0">
              <a:solidFill>
                <a:srgbClr val="FFC000"/>
              </a:solidFill>
            </a:endParaRPr>
          </a:p>
        </p:txBody>
      </p:sp>
      <p:sp>
        <p:nvSpPr>
          <p:cNvPr id="10243" name="Rectangle 4"/>
          <p:cNvSpPr>
            <a:spLocks noGrp="1" noChangeArrowheads="1"/>
          </p:cNvSpPr>
          <p:nvPr>
            <p:ph type="body" sz="half" idx="1"/>
          </p:nvPr>
        </p:nvSpPr>
        <p:spPr>
          <a:xfrm>
            <a:off x="0" y="1700213"/>
            <a:ext cx="3810000" cy="4114800"/>
          </a:xfrm>
        </p:spPr>
        <p:txBody>
          <a:bodyPr/>
          <a:lstStyle/>
          <a:p>
            <a:pPr eaLnBrk="1" hangingPunct="1"/>
            <a:r>
              <a:rPr lang="en-US" altLang="en-US" sz="3600" smtClean="0">
                <a:solidFill>
                  <a:schemeClr val="folHlink"/>
                </a:solidFill>
              </a:rPr>
              <a:t>Carpal tunnel syndrome is a condition affecting the hand and wrist</a:t>
            </a:r>
            <a:endParaRPr lang="fr-CA" altLang="en-US" sz="3600" smtClean="0">
              <a:solidFill>
                <a:schemeClr val="folHlink"/>
              </a:solidFill>
            </a:endParaRPr>
          </a:p>
        </p:txBody>
      </p:sp>
      <p:pic>
        <p:nvPicPr>
          <p:cNvPr id="10244" name="Picture 7" descr="Wrist-Hand-Finger_Comp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844675"/>
            <a:ext cx="4762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23850" y="333375"/>
            <a:ext cx="7793038" cy="984250"/>
          </a:xfrm>
        </p:spPr>
        <p:txBody>
          <a:bodyPr>
            <a:normAutofit fontScale="90000"/>
          </a:bodyPr>
          <a:lstStyle/>
          <a:p>
            <a:pPr algn="ctr" eaLnBrk="1" fontAlgn="auto" hangingPunct="1">
              <a:spcAft>
                <a:spcPts val="0"/>
              </a:spcAft>
              <a:defRPr/>
            </a:pPr>
            <a:r>
              <a:rPr lang="en-CA" sz="3600" b="1" dirty="0" smtClean="0">
                <a:solidFill>
                  <a:srgbClr val="FFC000"/>
                </a:solidFill>
              </a:rPr>
              <a:t>Carpal Tunnel Syndrome (CTS)</a:t>
            </a:r>
            <a:endParaRPr lang="fr-CA" sz="3600" b="1" dirty="0" smtClean="0">
              <a:solidFill>
                <a:srgbClr val="FFC000"/>
              </a:solidFill>
            </a:endParaRPr>
          </a:p>
        </p:txBody>
      </p:sp>
      <p:sp>
        <p:nvSpPr>
          <p:cNvPr id="11269" name="Line 9"/>
          <p:cNvSpPr>
            <a:spLocks noChangeShapeType="1"/>
          </p:cNvSpPr>
          <p:nvPr/>
        </p:nvSpPr>
        <p:spPr bwMode="auto">
          <a:xfrm flipH="1" flipV="1">
            <a:off x="2555875" y="4724400"/>
            <a:ext cx="2736850" cy="576263"/>
          </a:xfrm>
          <a:prstGeom prst="line">
            <a:avLst/>
          </a:prstGeom>
          <a:noFill/>
          <a:ln w="76200" cmpd="tri">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09899"/>
            <a:ext cx="5715000" cy="3848101"/>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6"/>
          <p:cNvSpPr>
            <a:spLocks noGrp="1" noChangeArrowheads="1"/>
          </p:cNvSpPr>
          <p:nvPr>
            <p:ph type="body" sz="half" idx="2"/>
          </p:nvPr>
        </p:nvSpPr>
        <p:spPr>
          <a:xfrm>
            <a:off x="4644008" y="1317625"/>
            <a:ext cx="3810000" cy="1944365"/>
          </a:xfrm>
        </p:spPr>
        <p:txBody>
          <a:bodyPr/>
          <a:lstStyle/>
          <a:p>
            <a:pPr eaLnBrk="1" hangingPunct="1"/>
            <a:r>
              <a:rPr lang="en-US" altLang="en-US" dirty="0" smtClean="0"/>
              <a:t>CTS involves swelling of the tendons located inside the tunnel space, resulting in pressure on the </a:t>
            </a:r>
            <a:r>
              <a:rPr lang="en-US" altLang="en-US" b="1" dirty="0" smtClean="0">
                <a:solidFill>
                  <a:srgbClr val="FFC000"/>
                </a:solidFill>
              </a:rPr>
              <a:t>median nerve</a:t>
            </a:r>
            <a:endParaRPr lang="fr-CA" altLang="en-US" b="1" dirty="0" smtClean="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0" y="333375"/>
            <a:ext cx="7793038" cy="957263"/>
          </a:xfrm>
        </p:spPr>
        <p:txBody>
          <a:bodyPr/>
          <a:lstStyle/>
          <a:p>
            <a:pPr algn="ctr" eaLnBrk="1" fontAlgn="auto" hangingPunct="1">
              <a:spcAft>
                <a:spcPts val="0"/>
              </a:spcAft>
              <a:defRPr/>
            </a:pPr>
            <a:r>
              <a:rPr lang="en-CA" sz="3600" dirty="0" smtClean="0">
                <a:solidFill>
                  <a:srgbClr val="FFC000"/>
                </a:solidFill>
              </a:rPr>
              <a:t>Carpal Tunnel Syndrome</a:t>
            </a:r>
            <a:endParaRPr lang="fr-CA" sz="3600" dirty="0" smtClean="0">
              <a:solidFill>
                <a:srgbClr val="FFC000"/>
              </a:solidFill>
            </a:endParaRPr>
          </a:p>
        </p:txBody>
      </p:sp>
      <p:sp>
        <p:nvSpPr>
          <p:cNvPr id="12291" name="Rectangle 3"/>
          <p:cNvSpPr>
            <a:spLocks noGrp="1" noChangeArrowheads="1"/>
          </p:cNvSpPr>
          <p:nvPr>
            <p:ph type="body" sz="half" idx="1"/>
          </p:nvPr>
        </p:nvSpPr>
        <p:spPr>
          <a:xfrm>
            <a:off x="323850" y="1557338"/>
            <a:ext cx="3810000" cy="4114800"/>
          </a:xfrm>
        </p:spPr>
        <p:txBody>
          <a:bodyPr/>
          <a:lstStyle/>
          <a:p>
            <a:pPr eaLnBrk="1" hangingPunct="1"/>
            <a:r>
              <a:rPr lang="en-US" altLang="en-US" smtClean="0"/>
              <a:t>The </a:t>
            </a:r>
            <a:r>
              <a:rPr lang="en-US" altLang="en-US" smtClean="0">
                <a:solidFill>
                  <a:srgbClr val="FFC000"/>
                </a:solidFill>
              </a:rPr>
              <a:t>median nerve </a:t>
            </a:r>
            <a:r>
              <a:rPr lang="en-US" altLang="en-US" smtClean="0"/>
              <a:t>travels from the forearm into your hand through a “</a:t>
            </a:r>
            <a:r>
              <a:rPr lang="en-US" altLang="en-US" smtClean="0">
                <a:solidFill>
                  <a:srgbClr val="FFC000"/>
                </a:solidFill>
              </a:rPr>
              <a:t>tunnel</a:t>
            </a:r>
            <a:r>
              <a:rPr lang="en-US" altLang="en-US" smtClean="0"/>
              <a:t>” in your wrist. </a:t>
            </a:r>
            <a:endParaRPr lang="fr-CA" altLang="en-US" smtClean="0"/>
          </a:p>
        </p:txBody>
      </p:sp>
      <p:pic>
        <p:nvPicPr>
          <p:cNvPr id="12292" name="Picture 9" descr="1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12875"/>
            <a:ext cx="32035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ross section of w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149725"/>
            <a:ext cx="32400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39750" y="1844675"/>
            <a:ext cx="7793038" cy="1101725"/>
          </a:xfrm>
        </p:spPr>
        <p:txBody>
          <a:bodyPr>
            <a:normAutofit fontScale="90000"/>
          </a:bodyPr>
          <a:lstStyle/>
          <a:p>
            <a:pPr algn="ctr" eaLnBrk="1" fontAlgn="auto" hangingPunct="1">
              <a:spcAft>
                <a:spcPts val="0"/>
              </a:spcAft>
              <a:defRPr/>
            </a:pPr>
            <a:r>
              <a:rPr lang="en-US" sz="3200" dirty="0" smtClean="0">
                <a:solidFill>
                  <a:schemeClr val="accent2"/>
                </a:solidFill>
              </a:rPr>
              <a:t/>
            </a:r>
            <a:br>
              <a:rPr lang="en-US" sz="3200" dirty="0" smtClean="0">
                <a:solidFill>
                  <a:schemeClr val="accent2"/>
                </a:solidFill>
              </a:rPr>
            </a:br>
            <a:r>
              <a:rPr lang="en-US" sz="3200" dirty="0" smtClean="0">
                <a:solidFill>
                  <a:schemeClr val="accent2"/>
                </a:solidFill>
              </a:rPr>
              <a:t/>
            </a:r>
            <a:br>
              <a:rPr lang="en-US" sz="3200" dirty="0" smtClean="0">
                <a:solidFill>
                  <a:schemeClr val="accent2"/>
                </a:solidFill>
              </a:rPr>
            </a:br>
            <a:r>
              <a:rPr lang="en-US" sz="3200" b="1" dirty="0" smtClean="0">
                <a:solidFill>
                  <a:schemeClr val="folHlink"/>
                </a:solidFill>
              </a:rPr>
              <a:t>The combination of these symptoms is called carpal tunnel syndrome</a:t>
            </a:r>
            <a:endParaRPr lang="fr-CA" sz="3200" b="1" dirty="0" smtClean="0">
              <a:solidFill>
                <a:schemeClr val="folHlink"/>
              </a:solidFill>
            </a:endParaRPr>
          </a:p>
        </p:txBody>
      </p:sp>
      <p:pic>
        <p:nvPicPr>
          <p:cNvPr id="13315" name="Picture 8" descr="carpal%20tu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141663"/>
            <a:ext cx="46799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4213" y="549275"/>
            <a:ext cx="7343775" cy="1200150"/>
          </a:xfrm>
          <a:prstGeom prst="rect">
            <a:avLst/>
          </a:prstGeom>
          <a:noFill/>
        </p:spPr>
        <p:txBody>
          <a:bodyPr>
            <a:spAutoFit/>
          </a:bodyPr>
          <a:lstStyle/>
          <a:p>
            <a:pPr algn="ctr">
              <a:defRPr/>
            </a:pPr>
            <a:r>
              <a:rPr lang="en-US" sz="2400" b="1" dirty="0">
                <a:solidFill>
                  <a:srgbClr val="FFC000"/>
                </a:solidFill>
                <a:latin typeface="+mj-lt"/>
              </a:rPr>
              <a:t>Pressure on the median nerve can result in: sensations of numbness, tingling, pain and clumsiness of the hand. </a:t>
            </a:r>
            <a:endParaRPr lang="en-US" sz="24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549275"/>
            <a:ext cx="7467600" cy="1143000"/>
          </a:xfrm>
        </p:spPr>
        <p:txBody>
          <a:bodyPr>
            <a:normAutofit fontScale="90000"/>
          </a:bodyPr>
          <a:lstStyle/>
          <a:p>
            <a:pPr algn="ctr" eaLnBrk="1" fontAlgn="auto" hangingPunct="1">
              <a:spcAft>
                <a:spcPts val="0"/>
              </a:spcAft>
              <a:defRPr/>
            </a:pPr>
            <a:r>
              <a:rPr lang="en-US" sz="4000" b="1" dirty="0" smtClean="0">
                <a:solidFill>
                  <a:schemeClr val="folHlink"/>
                </a:solidFill>
              </a:rPr>
              <a:t>How Does Carpal Tunnel Syndrome Develop?</a:t>
            </a:r>
            <a:endParaRPr lang="fr-CA" sz="4000" b="1" dirty="0" smtClean="0">
              <a:solidFill>
                <a:schemeClr val="folHlink"/>
              </a:solidFill>
            </a:endParaRPr>
          </a:p>
        </p:txBody>
      </p:sp>
      <p:sp>
        <p:nvSpPr>
          <p:cNvPr id="14339" name="Rectangle 4"/>
          <p:cNvSpPr>
            <a:spLocks noGrp="1" noChangeArrowheads="1"/>
          </p:cNvSpPr>
          <p:nvPr>
            <p:ph sz="quarter" idx="1"/>
          </p:nvPr>
        </p:nvSpPr>
        <p:spPr>
          <a:xfrm>
            <a:off x="44450" y="2060575"/>
            <a:ext cx="8631238" cy="4114800"/>
          </a:xfrm>
        </p:spPr>
        <p:txBody>
          <a:bodyPr/>
          <a:lstStyle/>
          <a:p>
            <a:pPr eaLnBrk="1" hangingPunct="1">
              <a:lnSpc>
                <a:spcPct val="90000"/>
              </a:lnSpc>
            </a:pPr>
            <a:r>
              <a:rPr lang="en-US" altLang="en-US" sz="2800" smtClean="0"/>
              <a:t>The tendons of the hands are wrapped with a lining that produce a slippery fluid (synovium) which in turn, lubricates the tendons</a:t>
            </a:r>
          </a:p>
          <a:p>
            <a:pPr eaLnBrk="1" hangingPunct="1">
              <a:lnSpc>
                <a:spcPct val="90000"/>
              </a:lnSpc>
            </a:pPr>
            <a:r>
              <a:rPr lang="en-US" altLang="en-US" sz="2800" smtClean="0"/>
              <a:t>With </a:t>
            </a:r>
            <a:r>
              <a:rPr lang="en-US" altLang="en-US" sz="2800" smtClean="0">
                <a:solidFill>
                  <a:schemeClr val="folHlink"/>
                </a:solidFill>
              </a:rPr>
              <a:t>repetitive movement of the hand</a:t>
            </a:r>
            <a:r>
              <a:rPr lang="en-US" altLang="en-US" sz="2800" smtClean="0"/>
              <a:t>, the lubrication system may malfunction</a:t>
            </a:r>
          </a:p>
          <a:p>
            <a:pPr eaLnBrk="1" hangingPunct="1">
              <a:lnSpc>
                <a:spcPct val="90000"/>
              </a:lnSpc>
            </a:pPr>
            <a:r>
              <a:rPr lang="en-US" altLang="en-US" sz="2800" smtClean="0"/>
              <a:t>This reduction in lubrication results in </a:t>
            </a:r>
            <a:r>
              <a:rPr lang="en-US" altLang="en-US" sz="2800" smtClean="0">
                <a:solidFill>
                  <a:schemeClr val="folHlink"/>
                </a:solidFill>
              </a:rPr>
              <a:t>inflammation and swelling of the tendon area</a:t>
            </a:r>
          </a:p>
          <a:p>
            <a:pPr eaLnBrk="1" hangingPunct="1">
              <a:lnSpc>
                <a:spcPct val="90000"/>
              </a:lnSpc>
            </a:pPr>
            <a:r>
              <a:rPr lang="en-US" altLang="en-US" sz="2800" smtClean="0">
                <a:solidFill>
                  <a:schemeClr val="folHlink"/>
                </a:solidFill>
              </a:rPr>
              <a:t>Repeated episodes</a:t>
            </a:r>
            <a:r>
              <a:rPr lang="en-US" altLang="en-US" sz="2800" smtClean="0"/>
              <a:t> of swelling cause thick tissue to form and prevents tendon movement</a:t>
            </a:r>
            <a:endParaRPr lang="fr-CA" altLang="en-US" sz="2800" smtClean="0">
              <a:solidFill>
                <a:schemeClr val="folHlink"/>
              </a:solidFill>
            </a:endParaRPr>
          </a:p>
          <a:p>
            <a:pPr eaLnBrk="1" hangingPunct="1">
              <a:lnSpc>
                <a:spcPct val="90000"/>
              </a:lnSpc>
            </a:pPr>
            <a:endParaRPr lang="fr-CA" altLang="en-US" sz="2800" smtClean="0">
              <a:solidFill>
                <a:schemeClr val="fo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552" y="116632"/>
            <a:ext cx="7597775" cy="1343025"/>
          </a:xfrm>
        </p:spPr>
        <p:txBody>
          <a:bodyPr/>
          <a:lstStyle/>
          <a:p>
            <a:pPr algn="ctr" eaLnBrk="1" fontAlgn="auto" hangingPunct="1">
              <a:spcAft>
                <a:spcPts val="0"/>
              </a:spcAft>
              <a:defRPr/>
            </a:pPr>
            <a:r>
              <a:rPr lang="en-US" sz="3600" b="1" dirty="0" smtClean="0">
                <a:solidFill>
                  <a:srgbClr val="FFC000"/>
                </a:solidFill>
              </a:rPr>
              <a:t>How Common A Problem is Carpal Tunnel Syndrome?</a:t>
            </a:r>
            <a:endParaRPr lang="fr-CA" sz="3600" dirty="0" smtClean="0">
              <a:solidFill>
                <a:srgbClr val="FFC000"/>
              </a:solidFill>
            </a:endParaRPr>
          </a:p>
        </p:txBody>
      </p:sp>
      <p:sp>
        <p:nvSpPr>
          <p:cNvPr id="15363" name="Rectangle 3"/>
          <p:cNvSpPr>
            <a:spLocks noGrp="1" noChangeArrowheads="1"/>
          </p:cNvSpPr>
          <p:nvPr>
            <p:ph sz="quarter" idx="1"/>
          </p:nvPr>
        </p:nvSpPr>
        <p:spPr>
          <a:xfrm>
            <a:off x="517824" y="1556792"/>
            <a:ext cx="7467600" cy="4873625"/>
          </a:xfrm>
        </p:spPr>
        <p:txBody>
          <a:bodyPr/>
          <a:lstStyle/>
          <a:p>
            <a:pPr eaLnBrk="1" hangingPunct="1">
              <a:lnSpc>
                <a:spcPct val="90000"/>
              </a:lnSpc>
            </a:pPr>
            <a:r>
              <a:rPr lang="en-US" dirty="0"/>
              <a:t>The dominant hand is usually affected first and produces the most severe pain. </a:t>
            </a:r>
            <a:endParaRPr lang="en-US" dirty="0" smtClean="0"/>
          </a:p>
          <a:p>
            <a:pPr eaLnBrk="1" hangingPunct="1">
              <a:lnSpc>
                <a:spcPct val="90000"/>
              </a:lnSpc>
            </a:pPr>
            <a:r>
              <a:rPr lang="en-US" dirty="0" smtClean="0"/>
              <a:t>Women </a:t>
            </a:r>
            <a:r>
              <a:rPr lang="en-US" dirty="0"/>
              <a:t>are three times more likely than men to develop carpal tunnel syndrome, perhaps because the carpal tunnel itself may be smaller in women than in men. </a:t>
            </a:r>
            <a:endParaRPr lang="en-US" dirty="0" smtClean="0"/>
          </a:p>
          <a:p>
            <a:pPr eaLnBrk="1" hangingPunct="1">
              <a:lnSpc>
                <a:spcPct val="90000"/>
              </a:lnSpc>
            </a:pPr>
            <a:r>
              <a:rPr lang="en-US" dirty="0"/>
              <a:t>E</a:t>
            </a:r>
            <a:r>
              <a:rPr lang="en-US" dirty="0" smtClean="0"/>
              <a:t>specially </a:t>
            </a:r>
            <a:r>
              <a:rPr lang="en-US" dirty="0"/>
              <a:t>common in those performing assembly line work - manufacturing, sewing, finishing, cleaning, and meat, poultry, or fish </a:t>
            </a:r>
            <a:r>
              <a:rPr lang="en-US" dirty="0" smtClean="0"/>
              <a:t>packing.</a:t>
            </a:r>
          </a:p>
          <a:p>
            <a:pPr eaLnBrk="1" hangingPunct="1">
              <a:lnSpc>
                <a:spcPct val="90000"/>
              </a:lnSpc>
            </a:pPr>
            <a:r>
              <a:rPr lang="en-US" dirty="0" smtClean="0"/>
              <a:t>CTS </a:t>
            </a:r>
            <a:r>
              <a:rPr lang="en-US" dirty="0"/>
              <a:t>is three times more common among assemblers than among data-entry personnel</a:t>
            </a:r>
            <a:endParaRPr lang="en-US" dirty="0" smtClean="0"/>
          </a:p>
          <a:p>
            <a:pPr eaLnBrk="1" hangingPunct="1">
              <a:lnSpc>
                <a:spcPct val="90000"/>
              </a:lnSpc>
            </a:pPr>
            <a:r>
              <a:rPr lang="en-US" altLang="en-US" dirty="0" smtClean="0"/>
              <a:t>A </a:t>
            </a:r>
            <a:r>
              <a:rPr lang="en-US" altLang="en-US" dirty="0" smtClean="0"/>
              <a:t>recent survey of 400 American hand surgeons reported that </a:t>
            </a:r>
            <a:r>
              <a:rPr lang="en-US" altLang="en-US" dirty="0" smtClean="0">
                <a:solidFill>
                  <a:schemeClr val="folHlink"/>
                </a:solidFill>
              </a:rPr>
              <a:t>each surgeon</a:t>
            </a:r>
            <a:r>
              <a:rPr lang="en-US" altLang="en-US" dirty="0" smtClean="0"/>
              <a:t> performs over </a:t>
            </a:r>
            <a:r>
              <a:rPr lang="en-US" altLang="en-US" dirty="0" smtClean="0">
                <a:solidFill>
                  <a:schemeClr val="folHlink"/>
                </a:solidFill>
              </a:rPr>
              <a:t>65 operations</a:t>
            </a:r>
            <a:r>
              <a:rPr lang="en-US" altLang="en-US" dirty="0" smtClean="0"/>
              <a:t> for carpal tunnel syndrome every year</a:t>
            </a:r>
            <a:br>
              <a:rPr lang="en-US" altLang="en-US" dirty="0" smtClean="0"/>
            </a:br>
            <a:endParaRPr lang="fr-CA" altLang="en-US"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115888"/>
            <a:ext cx="7793037" cy="1198562"/>
          </a:xfrm>
        </p:spPr>
        <p:txBody>
          <a:bodyPr/>
          <a:lstStyle/>
          <a:p>
            <a:pPr algn="ctr" eaLnBrk="1" fontAlgn="auto" hangingPunct="1">
              <a:spcAft>
                <a:spcPts val="0"/>
              </a:spcAft>
              <a:defRPr/>
            </a:pPr>
            <a:r>
              <a:rPr lang="en-CA" sz="3200" dirty="0" smtClean="0">
                <a:solidFill>
                  <a:schemeClr val="accent1">
                    <a:lumMod val="75000"/>
                  </a:schemeClr>
                </a:solidFill>
              </a:rPr>
              <a:t>What causes it?</a:t>
            </a:r>
            <a:br>
              <a:rPr lang="en-CA" sz="3200" dirty="0" smtClean="0">
                <a:solidFill>
                  <a:schemeClr val="accent1">
                    <a:lumMod val="75000"/>
                  </a:schemeClr>
                </a:solidFill>
              </a:rPr>
            </a:br>
            <a:r>
              <a:rPr lang="en-CA" sz="3200" dirty="0" smtClean="0">
                <a:solidFill>
                  <a:schemeClr val="accent1">
                    <a:lumMod val="75000"/>
                  </a:schemeClr>
                </a:solidFill>
              </a:rPr>
              <a:t> </a:t>
            </a:r>
            <a:r>
              <a:rPr lang="en-US" sz="2800" dirty="0" smtClean="0">
                <a:solidFill>
                  <a:schemeClr val="accent1">
                    <a:lumMod val="75000"/>
                  </a:schemeClr>
                </a:solidFill>
              </a:rPr>
              <a:t>There are two basic categories of causes</a:t>
            </a:r>
            <a:r>
              <a:rPr lang="en-US" sz="3200" dirty="0" smtClean="0">
                <a:solidFill>
                  <a:schemeClr val="accent1">
                    <a:lumMod val="75000"/>
                  </a:schemeClr>
                </a:solidFill>
              </a:rPr>
              <a:t> </a:t>
            </a:r>
            <a:endParaRPr lang="fr-CA" sz="3200" dirty="0" smtClean="0">
              <a:solidFill>
                <a:schemeClr val="accent1">
                  <a:lumMod val="75000"/>
                </a:schemeClr>
              </a:solidFill>
            </a:endParaRPr>
          </a:p>
        </p:txBody>
      </p:sp>
      <p:graphicFrame>
        <p:nvGraphicFramePr>
          <p:cNvPr id="24776" name="Group 200"/>
          <p:cNvGraphicFramePr>
            <a:graphicFrameLocks noGrp="1"/>
          </p:cNvGraphicFramePr>
          <p:nvPr>
            <p:ph sz="half" idx="1"/>
          </p:nvPr>
        </p:nvGraphicFramePr>
        <p:xfrm>
          <a:off x="250825" y="1404938"/>
          <a:ext cx="8351838" cy="5120256"/>
        </p:xfrm>
        <a:graphic>
          <a:graphicData uri="http://schemas.openxmlformats.org/drawingml/2006/table">
            <a:tbl>
              <a:tblPr/>
              <a:tblGrid>
                <a:gridCol w="5327651"/>
                <a:gridCol w="3024187"/>
              </a:tblGrid>
              <a:tr h="70092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folHlink"/>
                        </a:solidFill>
                        <a:effectLst/>
                        <a:latin typeface="Comic Sans MS" pitchFamily="66"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folHlink"/>
                        </a:solidFill>
                        <a:effectLst/>
                        <a:latin typeface="Comic Sans MS" pitchFamily="66" charset="0"/>
                        <a:cs typeface="Times New Roman" pitchFamily="18" charset="0"/>
                      </a:endParaRPr>
                    </a:p>
                  </a:txBody>
                  <a:tcPr marT="45704" marB="4570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en-US"/>
                    </a:p>
                  </a:txBody>
                  <a:tcPr/>
                </a:tc>
              </a:tr>
              <a:tr h="4571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folHlink"/>
                          </a:solidFill>
                          <a:effectLst/>
                          <a:latin typeface="Comic Sans MS" pitchFamily="66" charset="0"/>
                          <a:cs typeface="Times New Roman" pitchFamily="18" charset="0"/>
                        </a:rPr>
                        <a:t>Repetitive Task</a:t>
                      </a: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folHlink"/>
                          </a:solidFill>
                          <a:effectLst/>
                          <a:latin typeface="Comic Sans MS" pitchFamily="66" charset="0"/>
                          <a:cs typeface="Times New Roman" pitchFamily="18" charset="0"/>
                        </a:rPr>
                        <a:t>Profession</a:t>
                      </a: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Grabbing &amp; tugging cloth</a:t>
                      </a:r>
                      <a:endParaRPr kumimoji="0" lang="en-US" sz="2000" b="0" i="0" u="none" strike="noStrike" cap="none" normalizeH="0" baseline="0" dirty="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Tailor, sewer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Handling objects on conveyor belt</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Assembly-line worker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Hand weeding</a:t>
                      </a:r>
                      <a:endParaRPr kumimoji="0" lang="en-US" sz="2000" b="0" i="0" u="none" strike="noStrike" cap="none" normalizeH="0" baseline="0" dirty="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Gardener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Using spray gun</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Painter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Knitting</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Homemaker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Turning keys</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Locksmith</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Typing</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Clerical worker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Using scanner at checkout counter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Cashier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Scrubbing</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Janitor</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r h="3961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Stringed instruments</a:t>
                      </a: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Musician</a:t>
                      </a:r>
                      <a:endParaRPr kumimoji="0" lang="en-US" sz="2000" b="0" i="0" u="none" strike="noStrike" cap="none" normalizeH="0" baseline="0" dirty="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16427" name="Text Box 199"/>
          <p:cNvSpPr txBox="1">
            <a:spLocks noChangeArrowheads="1"/>
          </p:cNvSpPr>
          <p:nvPr/>
        </p:nvSpPr>
        <p:spPr bwMode="auto">
          <a:xfrm>
            <a:off x="468313" y="1484313"/>
            <a:ext cx="7920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altLang="en-US" sz="3200" b="1"/>
              <a:t>Work Related</a:t>
            </a:r>
            <a:r>
              <a:rPr lang="en-US" altLang="en-US" sz="2400" b="1"/>
              <a:t> Causes</a:t>
            </a:r>
            <a:endParaRPr lang="fr-CA" altLang="en-US" sz="2400"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680</TotalTime>
  <Words>952</Words>
  <Application>Microsoft Office PowerPoint</Application>
  <PresentationFormat>On-screen Show (4:3)</PresentationFormat>
  <Paragraphs>123</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Schoolbook</vt:lpstr>
      <vt:lpstr>Comic Sans MS</vt:lpstr>
      <vt:lpstr>Tahoma</vt:lpstr>
      <vt:lpstr>Times New Roman</vt:lpstr>
      <vt:lpstr>Wingdings</vt:lpstr>
      <vt:lpstr>Wingdings 2</vt:lpstr>
      <vt:lpstr>Oriel</vt:lpstr>
      <vt:lpstr>Carpal Tunnel Syndrome</vt:lpstr>
      <vt:lpstr>PowerPoint Presentation</vt:lpstr>
      <vt:lpstr>What is Carpal Tunnel Syndrome ?</vt:lpstr>
      <vt:lpstr>Carpal Tunnel Syndrome (CTS)</vt:lpstr>
      <vt:lpstr>Carpal Tunnel Syndrome</vt:lpstr>
      <vt:lpstr>  The combination of these symptoms is called carpal tunnel syndrome</vt:lpstr>
      <vt:lpstr>How Does Carpal Tunnel Syndrome Develop?</vt:lpstr>
      <vt:lpstr>How Common A Problem is Carpal Tunnel Syndrome?</vt:lpstr>
      <vt:lpstr>What causes it?  There are two basic categories of causes </vt:lpstr>
      <vt:lpstr>PowerPoint Presentation</vt:lpstr>
      <vt:lpstr>What Are the Symptoms of Carpal Tunnel Syndrome? </vt:lpstr>
      <vt:lpstr>How is it diagnosed?</vt:lpstr>
      <vt:lpstr>PowerPoint Presentation</vt:lpstr>
      <vt:lpstr>Electromyography  “The Golden Standard” </vt:lpstr>
      <vt:lpstr>Treatment Options?</vt:lpstr>
      <vt:lpstr>Treatment for Severe Cases</vt:lpstr>
      <vt:lpstr>Open Carpal Tunnel Release</vt:lpstr>
      <vt:lpstr>Endoscopic Carpal Tunnel Release</vt:lpstr>
      <vt:lpstr>What Can I Expect After the Surgery?</vt:lpstr>
      <vt:lpstr>Exercises</vt:lpstr>
      <vt:lpstr>Outcome</vt:lpstr>
      <vt:lpstr>Surgery Success rate</vt:lpstr>
      <vt:lpstr>PowerPoint Presentation</vt:lpstr>
    </vt:vector>
  </TitlesOfParts>
  <Company>Hôpital Jeffery Hale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Carpal Tunnel Syndrome</dc:title>
  <dc:creator>jocper01</dc:creator>
  <cp:lastModifiedBy>CJ Salvador</cp:lastModifiedBy>
  <cp:revision>36</cp:revision>
  <dcterms:created xsi:type="dcterms:W3CDTF">2009-03-16T19:21:34Z</dcterms:created>
  <dcterms:modified xsi:type="dcterms:W3CDTF">2017-08-15T17:01:20Z</dcterms:modified>
</cp:coreProperties>
</file>